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0"/>
  </p:notesMasterIdLst>
  <p:sldIdLst>
    <p:sldId id="261" r:id="rId2"/>
    <p:sldId id="265" r:id="rId3"/>
    <p:sldId id="266" r:id="rId4"/>
    <p:sldId id="277" r:id="rId5"/>
    <p:sldId id="298" r:id="rId6"/>
    <p:sldId id="693" r:id="rId7"/>
    <p:sldId id="694" r:id="rId8"/>
    <p:sldId id="695" r:id="rId9"/>
    <p:sldId id="696" r:id="rId10"/>
    <p:sldId id="380" r:id="rId11"/>
    <p:sldId id="381" r:id="rId12"/>
    <p:sldId id="382" r:id="rId13"/>
    <p:sldId id="383" r:id="rId14"/>
    <p:sldId id="697" r:id="rId15"/>
    <p:sldId id="698" r:id="rId16"/>
    <p:sldId id="386" r:id="rId17"/>
    <p:sldId id="699" r:id="rId18"/>
    <p:sldId id="387" r:id="rId19"/>
    <p:sldId id="389" r:id="rId20"/>
    <p:sldId id="700" r:id="rId21"/>
    <p:sldId id="391" r:id="rId22"/>
    <p:sldId id="376" r:id="rId23"/>
    <p:sldId id="701" r:id="rId24"/>
    <p:sldId id="702" r:id="rId25"/>
    <p:sldId id="395" r:id="rId26"/>
    <p:sldId id="703" r:id="rId27"/>
    <p:sldId id="704" r:id="rId28"/>
    <p:sldId id="705" r:id="rId29"/>
    <p:sldId id="706" r:id="rId30"/>
    <p:sldId id="707" r:id="rId31"/>
    <p:sldId id="708" r:id="rId32"/>
    <p:sldId id="709" r:id="rId33"/>
    <p:sldId id="710" r:id="rId34"/>
    <p:sldId id="711" r:id="rId35"/>
    <p:sldId id="289" r:id="rId36"/>
    <p:sldId id="627" r:id="rId37"/>
    <p:sldId id="628" r:id="rId38"/>
    <p:sldId id="629" r:id="rId39"/>
    <p:sldId id="630" r:id="rId40"/>
    <p:sldId id="631" r:id="rId41"/>
    <p:sldId id="632" r:id="rId42"/>
    <p:sldId id="633" r:id="rId43"/>
    <p:sldId id="634" r:id="rId44"/>
    <p:sldId id="635" r:id="rId45"/>
    <p:sldId id="636" r:id="rId46"/>
    <p:sldId id="637" r:id="rId47"/>
    <p:sldId id="638" r:id="rId48"/>
    <p:sldId id="639" r:id="rId49"/>
    <p:sldId id="640" r:id="rId50"/>
    <p:sldId id="641" r:id="rId51"/>
    <p:sldId id="642" r:id="rId52"/>
    <p:sldId id="643" r:id="rId53"/>
    <p:sldId id="644" r:id="rId54"/>
    <p:sldId id="645" r:id="rId55"/>
    <p:sldId id="646" r:id="rId56"/>
    <p:sldId id="647" r:id="rId57"/>
    <p:sldId id="648" r:id="rId58"/>
    <p:sldId id="649" r:id="rId59"/>
    <p:sldId id="650" r:id="rId60"/>
    <p:sldId id="651" r:id="rId61"/>
    <p:sldId id="652" r:id="rId62"/>
    <p:sldId id="653" r:id="rId63"/>
    <p:sldId id="654" r:id="rId64"/>
    <p:sldId id="655" r:id="rId65"/>
    <p:sldId id="656" r:id="rId66"/>
    <p:sldId id="657" r:id="rId67"/>
    <p:sldId id="658" r:id="rId68"/>
    <p:sldId id="659" r:id="rId69"/>
    <p:sldId id="660" r:id="rId70"/>
    <p:sldId id="661" r:id="rId71"/>
    <p:sldId id="662" r:id="rId72"/>
    <p:sldId id="663" r:id="rId73"/>
    <p:sldId id="664" r:id="rId74"/>
    <p:sldId id="665" r:id="rId75"/>
    <p:sldId id="666" r:id="rId76"/>
    <p:sldId id="667" r:id="rId77"/>
    <p:sldId id="668" r:id="rId78"/>
    <p:sldId id="669" r:id="rId79"/>
    <p:sldId id="670" r:id="rId80"/>
    <p:sldId id="671" r:id="rId81"/>
    <p:sldId id="672" r:id="rId82"/>
    <p:sldId id="673" r:id="rId83"/>
    <p:sldId id="674" r:id="rId84"/>
    <p:sldId id="675" r:id="rId85"/>
    <p:sldId id="676" r:id="rId86"/>
    <p:sldId id="677" r:id="rId87"/>
    <p:sldId id="678" r:id="rId88"/>
    <p:sldId id="679" r:id="rId89"/>
    <p:sldId id="680" r:id="rId90"/>
    <p:sldId id="681" r:id="rId91"/>
    <p:sldId id="682" r:id="rId92"/>
    <p:sldId id="683" r:id="rId93"/>
    <p:sldId id="684" r:id="rId94"/>
    <p:sldId id="685" r:id="rId95"/>
    <p:sldId id="686" r:id="rId96"/>
    <p:sldId id="687" r:id="rId97"/>
    <p:sldId id="688" r:id="rId98"/>
    <p:sldId id="689" r:id="rId99"/>
    <p:sldId id="690" r:id="rId100"/>
    <p:sldId id="691" r:id="rId101"/>
    <p:sldId id="692" r:id="rId102"/>
    <p:sldId id="712" r:id="rId103"/>
    <p:sldId id="713" r:id="rId104"/>
    <p:sldId id="714" r:id="rId105"/>
    <p:sldId id="715" r:id="rId106"/>
    <p:sldId id="716" r:id="rId107"/>
    <p:sldId id="717" r:id="rId108"/>
    <p:sldId id="282"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5786E3"/>
    <a:srgbClr val="EAA372"/>
    <a:srgbClr val="F6D6C0"/>
    <a:srgbClr val="BACDF4"/>
    <a:srgbClr val="6F97E7"/>
    <a:srgbClr val="112D66"/>
    <a:srgbClr val="D27263"/>
    <a:srgbClr val="C1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2" autoAdjust="0"/>
    <p:restoredTop sz="85346" autoAdjust="0"/>
  </p:normalViewPr>
  <p:slideViewPr>
    <p:cSldViewPr snapToGrid="0">
      <p:cViewPr varScale="1">
        <p:scale>
          <a:sx n="82" d="100"/>
          <a:sy n="82" d="100"/>
        </p:scale>
        <p:origin x="1432" y="44"/>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2024/7/1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38</a:t>
            </a:fld>
            <a:endParaRPr lang="zh-CN" altLang="en-US"/>
          </a:p>
        </p:txBody>
      </p:sp>
    </p:spTree>
    <p:extLst>
      <p:ext uri="{BB962C8B-B14F-4D97-AF65-F5344CB8AC3E}">
        <p14:creationId xmlns:p14="http://schemas.microsoft.com/office/powerpoint/2010/main" val="357129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39</a:t>
            </a:fld>
            <a:endParaRPr lang="zh-CN" altLang="en-US"/>
          </a:p>
        </p:txBody>
      </p:sp>
    </p:spTree>
    <p:extLst>
      <p:ext uri="{BB962C8B-B14F-4D97-AF65-F5344CB8AC3E}">
        <p14:creationId xmlns:p14="http://schemas.microsoft.com/office/powerpoint/2010/main" val="194931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40</a:t>
            </a:fld>
            <a:endParaRPr lang="zh-CN" altLang="en-US"/>
          </a:p>
        </p:txBody>
      </p:sp>
    </p:spTree>
    <p:extLst>
      <p:ext uri="{BB962C8B-B14F-4D97-AF65-F5344CB8AC3E}">
        <p14:creationId xmlns:p14="http://schemas.microsoft.com/office/powerpoint/2010/main" val="2056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41</a:t>
            </a:fld>
            <a:endParaRPr lang="zh-CN" altLang="en-US"/>
          </a:p>
        </p:txBody>
      </p:sp>
    </p:spTree>
    <p:extLst>
      <p:ext uri="{BB962C8B-B14F-4D97-AF65-F5344CB8AC3E}">
        <p14:creationId xmlns:p14="http://schemas.microsoft.com/office/powerpoint/2010/main" val="415432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42</a:t>
            </a:fld>
            <a:endParaRPr lang="zh-CN" altLang="en-US"/>
          </a:p>
        </p:txBody>
      </p:sp>
    </p:spTree>
    <p:extLst>
      <p:ext uri="{BB962C8B-B14F-4D97-AF65-F5344CB8AC3E}">
        <p14:creationId xmlns:p14="http://schemas.microsoft.com/office/powerpoint/2010/main" val="361809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43</a:t>
            </a:fld>
            <a:endParaRPr lang="zh-CN" altLang="en-US"/>
          </a:p>
        </p:txBody>
      </p:sp>
    </p:spTree>
    <p:extLst>
      <p:ext uri="{BB962C8B-B14F-4D97-AF65-F5344CB8AC3E}">
        <p14:creationId xmlns:p14="http://schemas.microsoft.com/office/powerpoint/2010/main" val="4000826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44</a:t>
            </a:fld>
            <a:endParaRPr lang="zh-CN" altLang="en-US"/>
          </a:p>
        </p:txBody>
      </p:sp>
    </p:spTree>
    <p:extLst>
      <p:ext uri="{BB962C8B-B14F-4D97-AF65-F5344CB8AC3E}">
        <p14:creationId xmlns:p14="http://schemas.microsoft.com/office/powerpoint/2010/main" val="335956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45</a:t>
            </a:fld>
            <a:endParaRPr lang="zh-CN" altLang="en-US"/>
          </a:p>
        </p:txBody>
      </p:sp>
    </p:spTree>
    <p:extLst>
      <p:ext uri="{BB962C8B-B14F-4D97-AF65-F5344CB8AC3E}">
        <p14:creationId xmlns:p14="http://schemas.microsoft.com/office/powerpoint/2010/main" val="32707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46</a:t>
            </a:fld>
            <a:endParaRPr lang="zh-CN" altLang="en-US"/>
          </a:p>
        </p:txBody>
      </p:sp>
    </p:spTree>
    <p:extLst>
      <p:ext uri="{BB962C8B-B14F-4D97-AF65-F5344CB8AC3E}">
        <p14:creationId xmlns:p14="http://schemas.microsoft.com/office/powerpoint/2010/main" val="1862649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47</a:t>
            </a:fld>
            <a:endParaRPr lang="zh-CN" altLang="en-US"/>
          </a:p>
        </p:txBody>
      </p:sp>
    </p:spTree>
    <p:extLst>
      <p:ext uri="{BB962C8B-B14F-4D97-AF65-F5344CB8AC3E}">
        <p14:creationId xmlns:p14="http://schemas.microsoft.com/office/powerpoint/2010/main" val="38384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a:t>
            </a:fld>
            <a:endParaRPr lang="zh-CN" altLang="en-US"/>
          </a:p>
        </p:txBody>
      </p:sp>
    </p:spTree>
    <p:extLst>
      <p:ext uri="{BB962C8B-B14F-4D97-AF65-F5344CB8AC3E}">
        <p14:creationId xmlns:p14="http://schemas.microsoft.com/office/powerpoint/2010/main" val="112600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48</a:t>
            </a:fld>
            <a:endParaRPr lang="zh-CN" altLang="en-US"/>
          </a:p>
        </p:txBody>
      </p:sp>
    </p:spTree>
    <p:extLst>
      <p:ext uri="{BB962C8B-B14F-4D97-AF65-F5344CB8AC3E}">
        <p14:creationId xmlns:p14="http://schemas.microsoft.com/office/powerpoint/2010/main" val="391137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49</a:t>
            </a:fld>
            <a:endParaRPr lang="zh-CN" altLang="en-US"/>
          </a:p>
        </p:txBody>
      </p:sp>
    </p:spTree>
    <p:extLst>
      <p:ext uri="{BB962C8B-B14F-4D97-AF65-F5344CB8AC3E}">
        <p14:creationId xmlns:p14="http://schemas.microsoft.com/office/powerpoint/2010/main" val="701356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50</a:t>
            </a:fld>
            <a:endParaRPr lang="zh-CN" altLang="en-US"/>
          </a:p>
        </p:txBody>
      </p:sp>
    </p:spTree>
    <p:extLst>
      <p:ext uri="{BB962C8B-B14F-4D97-AF65-F5344CB8AC3E}">
        <p14:creationId xmlns:p14="http://schemas.microsoft.com/office/powerpoint/2010/main" val="354845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51</a:t>
            </a:fld>
            <a:endParaRPr lang="zh-CN" altLang="en-US"/>
          </a:p>
        </p:txBody>
      </p:sp>
    </p:spTree>
    <p:extLst>
      <p:ext uri="{BB962C8B-B14F-4D97-AF65-F5344CB8AC3E}">
        <p14:creationId xmlns:p14="http://schemas.microsoft.com/office/powerpoint/2010/main" val="2175708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52</a:t>
            </a:fld>
            <a:endParaRPr lang="zh-CN" altLang="en-US"/>
          </a:p>
        </p:txBody>
      </p:sp>
    </p:spTree>
    <p:extLst>
      <p:ext uri="{BB962C8B-B14F-4D97-AF65-F5344CB8AC3E}">
        <p14:creationId xmlns:p14="http://schemas.microsoft.com/office/powerpoint/2010/main" val="3684561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53</a:t>
            </a:fld>
            <a:endParaRPr lang="zh-CN" altLang="en-US"/>
          </a:p>
        </p:txBody>
      </p:sp>
    </p:spTree>
    <p:extLst>
      <p:ext uri="{BB962C8B-B14F-4D97-AF65-F5344CB8AC3E}">
        <p14:creationId xmlns:p14="http://schemas.microsoft.com/office/powerpoint/2010/main" val="1396373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54</a:t>
            </a:fld>
            <a:endParaRPr lang="zh-CN" altLang="en-US"/>
          </a:p>
        </p:txBody>
      </p:sp>
    </p:spTree>
    <p:extLst>
      <p:ext uri="{BB962C8B-B14F-4D97-AF65-F5344CB8AC3E}">
        <p14:creationId xmlns:p14="http://schemas.microsoft.com/office/powerpoint/2010/main" val="4076916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55</a:t>
            </a:fld>
            <a:endParaRPr lang="zh-CN" altLang="en-US"/>
          </a:p>
        </p:txBody>
      </p:sp>
    </p:spTree>
    <p:extLst>
      <p:ext uri="{BB962C8B-B14F-4D97-AF65-F5344CB8AC3E}">
        <p14:creationId xmlns:p14="http://schemas.microsoft.com/office/powerpoint/2010/main" val="3746276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56</a:t>
            </a:fld>
            <a:endParaRPr lang="zh-CN" altLang="en-US"/>
          </a:p>
        </p:txBody>
      </p:sp>
    </p:spTree>
    <p:extLst>
      <p:ext uri="{BB962C8B-B14F-4D97-AF65-F5344CB8AC3E}">
        <p14:creationId xmlns:p14="http://schemas.microsoft.com/office/powerpoint/2010/main" val="4252262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57</a:t>
            </a:fld>
            <a:endParaRPr lang="zh-CN" altLang="en-US"/>
          </a:p>
        </p:txBody>
      </p:sp>
    </p:spTree>
    <p:extLst>
      <p:ext uri="{BB962C8B-B14F-4D97-AF65-F5344CB8AC3E}">
        <p14:creationId xmlns:p14="http://schemas.microsoft.com/office/powerpoint/2010/main" val="138351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22</a:t>
            </a:fld>
            <a:endParaRPr lang="zh-CN" altLang="en-US"/>
          </a:p>
        </p:txBody>
      </p:sp>
    </p:spTree>
    <p:extLst>
      <p:ext uri="{BB962C8B-B14F-4D97-AF65-F5344CB8AC3E}">
        <p14:creationId xmlns:p14="http://schemas.microsoft.com/office/powerpoint/2010/main" val="2001652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58</a:t>
            </a:fld>
            <a:endParaRPr lang="zh-CN" altLang="en-US"/>
          </a:p>
        </p:txBody>
      </p:sp>
    </p:spTree>
    <p:extLst>
      <p:ext uri="{BB962C8B-B14F-4D97-AF65-F5344CB8AC3E}">
        <p14:creationId xmlns:p14="http://schemas.microsoft.com/office/powerpoint/2010/main" val="148243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59</a:t>
            </a:fld>
            <a:endParaRPr lang="zh-CN" altLang="en-US"/>
          </a:p>
        </p:txBody>
      </p:sp>
    </p:spTree>
    <p:extLst>
      <p:ext uri="{BB962C8B-B14F-4D97-AF65-F5344CB8AC3E}">
        <p14:creationId xmlns:p14="http://schemas.microsoft.com/office/powerpoint/2010/main" val="2215090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60</a:t>
            </a:fld>
            <a:endParaRPr lang="zh-CN" altLang="en-US"/>
          </a:p>
        </p:txBody>
      </p:sp>
    </p:spTree>
    <p:extLst>
      <p:ext uri="{BB962C8B-B14F-4D97-AF65-F5344CB8AC3E}">
        <p14:creationId xmlns:p14="http://schemas.microsoft.com/office/powerpoint/2010/main" val="269537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61</a:t>
            </a:fld>
            <a:endParaRPr lang="zh-CN" altLang="en-US"/>
          </a:p>
        </p:txBody>
      </p:sp>
    </p:spTree>
    <p:extLst>
      <p:ext uri="{BB962C8B-B14F-4D97-AF65-F5344CB8AC3E}">
        <p14:creationId xmlns:p14="http://schemas.microsoft.com/office/powerpoint/2010/main" val="2993035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62</a:t>
            </a:fld>
            <a:endParaRPr lang="zh-CN" altLang="en-US"/>
          </a:p>
        </p:txBody>
      </p:sp>
    </p:spTree>
    <p:extLst>
      <p:ext uri="{BB962C8B-B14F-4D97-AF65-F5344CB8AC3E}">
        <p14:creationId xmlns:p14="http://schemas.microsoft.com/office/powerpoint/2010/main" val="1366291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63</a:t>
            </a:fld>
            <a:endParaRPr lang="zh-CN" altLang="en-US"/>
          </a:p>
        </p:txBody>
      </p:sp>
    </p:spTree>
    <p:extLst>
      <p:ext uri="{BB962C8B-B14F-4D97-AF65-F5344CB8AC3E}">
        <p14:creationId xmlns:p14="http://schemas.microsoft.com/office/powerpoint/2010/main" val="428857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64</a:t>
            </a:fld>
            <a:endParaRPr lang="zh-CN" altLang="en-US"/>
          </a:p>
        </p:txBody>
      </p:sp>
    </p:spTree>
    <p:extLst>
      <p:ext uri="{BB962C8B-B14F-4D97-AF65-F5344CB8AC3E}">
        <p14:creationId xmlns:p14="http://schemas.microsoft.com/office/powerpoint/2010/main" val="2755451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65</a:t>
            </a:fld>
            <a:endParaRPr lang="zh-CN" altLang="en-US"/>
          </a:p>
        </p:txBody>
      </p:sp>
    </p:spTree>
    <p:extLst>
      <p:ext uri="{BB962C8B-B14F-4D97-AF65-F5344CB8AC3E}">
        <p14:creationId xmlns:p14="http://schemas.microsoft.com/office/powerpoint/2010/main" val="665868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66</a:t>
            </a:fld>
            <a:endParaRPr lang="zh-CN" altLang="en-US"/>
          </a:p>
        </p:txBody>
      </p:sp>
    </p:spTree>
    <p:extLst>
      <p:ext uri="{BB962C8B-B14F-4D97-AF65-F5344CB8AC3E}">
        <p14:creationId xmlns:p14="http://schemas.microsoft.com/office/powerpoint/2010/main" val="4231386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67</a:t>
            </a:fld>
            <a:endParaRPr lang="zh-CN" altLang="en-US"/>
          </a:p>
        </p:txBody>
      </p:sp>
    </p:spTree>
    <p:extLst>
      <p:ext uri="{BB962C8B-B14F-4D97-AF65-F5344CB8AC3E}">
        <p14:creationId xmlns:p14="http://schemas.microsoft.com/office/powerpoint/2010/main" val="29196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extLst>
      <p:ext uri="{BB962C8B-B14F-4D97-AF65-F5344CB8AC3E}">
        <p14:creationId xmlns:p14="http://schemas.microsoft.com/office/powerpoint/2010/main" val="2910776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68</a:t>
            </a:fld>
            <a:endParaRPr lang="zh-CN" altLang="en-US"/>
          </a:p>
        </p:txBody>
      </p:sp>
    </p:spTree>
    <p:extLst>
      <p:ext uri="{BB962C8B-B14F-4D97-AF65-F5344CB8AC3E}">
        <p14:creationId xmlns:p14="http://schemas.microsoft.com/office/powerpoint/2010/main" val="1735650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69</a:t>
            </a:fld>
            <a:endParaRPr lang="zh-CN" altLang="en-US"/>
          </a:p>
        </p:txBody>
      </p:sp>
    </p:spTree>
    <p:extLst>
      <p:ext uri="{BB962C8B-B14F-4D97-AF65-F5344CB8AC3E}">
        <p14:creationId xmlns:p14="http://schemas.microsoft.com/office/powerpoint/2010/main" val="2229481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70</a:t>
            </a:fld>
            <a:endParaRPr lang="zh-CN" altLang="en-US"/>
          </a:p>
        </p:txBody>
      </p:sp>
    </p:spTree>
    <p:extLst>
      <p:ext uri="{BB962C8B-B14F-4D97-AF65-F5344CB8AC3E}">
        <p14:creationId xmlns:p14="http://schemas.microsoft.com/office/powerpoint/2010/main" val="3279791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71</a:t>
            </a:fld>
            <a:endParaRPr lang="zh-CN" altLang="en-US"/>
          </a:p>
        </p:txBody>
      </p:sp>
    </p:spTree>
    <p:extLst>
      <p:ext uri="{BB962C8B-B14F-4D97-AF65-F5344CB8AC3E}">
        <p14:creationId xmlns:p14="http://schemas.microsoft.com/office/powerpoint/2010/main" val="23278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72</a:t>
            </a:fld>
            <a:endParaRPr lang="zh-CN" altLang="en-US"/>
          </a:p>
        </p:txBody>
      </p:sp>
    </p:spTree>
    <p:extLst>
      <p:ext uri="{BB962C8B-B14F-4D97-AF65-F5344CB8AC3E}">
        <p14:creationId xmlns:p14="http://schemas.microsoft.com/office/powerpoint/2010/main" val="3074338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73</a:t>
            </a:fld>
            <a:endParaRPr lang="zh-CN" altLang="en-US"/>
          </a:p>
        </p:txBody>
      </p:sp>
    </p:spTree>
    <p:extLst>
      <p:ext uri="{BB962C8B-B14F-4D97-AF65-F5344CB8AC3E}">
        <p14:creationId xmlns:p14="http://schemas.microsoft.com/office/powerpoint/2010/main" val="1580407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74</a:t>
            </a:fld>
            <a:endParaRPr lang="zh-CN" altLang="en-US"/>
          </a:p>
        </p:txBody>
      </p:sp>
    </p:spTree>
    <p:extLst>
      <p:ext uri="{BB962C8B-B14F-4D97-AF65-F5344CB8AC3E}">
        <p14:creationId xmlns:p14="http://schemas.microsoft.com/office/powerpoint/2010/main" val="1211081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75</a:t>
            </a:fld>
            <a:endParaRPr lang="zh-CN" altLang="en-US"/>
          </a:p>
        </p:txBody>
      </p:sp>
    </p:spTree>
    <p:extLst>
      <p:ext uri="{BB962C8B-B14F-4D97-AF65-F5344CB8AC3E}">
        <p14:creationId xmlns:p14="http://schemas.microsoft.com/office/powerpoint/2010/main" val="3298793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76</a:t>
            </a:fld>
            <a:endParaRPr lang="zh-CN" altLang="en-US"/>
          </a:p>
        </p:txBody>
      </p:sp>
    </p:spTree>
    <p:extLst>
      <p:ext uri="{BB962C8B-B14F-4D97-AF65-F5344CB8AC3E}">
        <p14:creationId xmlns:p14="http://schemas.microsoft.com/office/powerpoint/2010/main" val="23891671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77</a:t>
            </a:fld>
            <a:endParaRPr lang="zh-CN" altLang="en-US"/>
          </a:p>
        </p:txBody>
      </p:sp>
    </p:spTree>
    <p:extLst>
      <p:ext uri="{BB962C8B-B14F-4D97-AF65-F5344CB8AC3E}">
        <p14:creationId xmlns:p14="http://schemas.microsoft.com/office/powerpoint/2010/main" val="1644729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33</a:t>
            </a:fld>
            <a:endParaRPr lang="zh-CN" altLang="en-US"/>
          </a:p>
        </p:txBody>
      </p:sp>
    </p:spTree>
    <p:extLst>
      <p:ext uri="{BB962C8B-B14F-4D97-AF65-F5344CB8AC3E}">
        <p14:creationId xmlns:p14="http://schemas.microsoft.com/office/powerpoint/2010/main" val="3964641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78</a:t>
            </a:fld>
            <a:endParaRPr lang="zh-CN" altLang="en-US"/>
          </a:p>
        </p:txBody>
      </p:sp>
    </p:spTree>
    <p:extLst>
      <p:ext uri="{BB962C8B-B14F-4D97-AF65-F5344CB8AC3E}">
        <p14:creationId xmlns:p14="http://schemas.microsoft.com/office/powerpoint/2010/main" val="34488793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79</a:t>
            </a:fld>
            <a:endParaRPr lang="zh-CN" altLang="en-US"/>
          </a:p>
        </p:txBody>
      </p:sp>
    </p:spTree>
    <p:extLst>
      <p:ext uri="{BB962C8B-B14F-4D97-AF65-F5344CB8AC3E}">
        <p14:creationId xmlns:p14="http://schemas.microsoft.com/office/powerpoint/2010/main" val="3238182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80</a:t>
            </a:fld>
            <a:endParaRPr lang="zh-CN" altLang="en-US"/>
          </a:p>
        </p:txBody>
      </p:sp>
    </p:spTree>
    <p:extLst>
      <p:ext uri="{BB962C8B-B14F-4D97-AF65-F5344CB8AC3E}">
        <p14:creationId xmlns:p14="http://schemas.microsoft.com/office/powerpoint/2010/main" val="39663070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81</a:t>
            </a:fld>
            <a:endParaRPr lang="zh-CN" altLang="en-US"/>
          </a:p>
        </p:txBody>
      </p:sp>
    </p:spTree>
    <p:extLst>
      <p:ext uri="{BB962C8B-B14F-4D97-AF65-F5344CB8AC3E}">
        <p14:creationId xmlns:p14="http://schemas.microsoft.com/office/powerpoint/2010/main" val="4033303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82</a:t>
            </a:fld>
            <a:endParaRPr lang="zh-CN" altLang="en-US"/>
          </a:p>
        </p:txBody>
      </p:sp>
    </p:spTree>
    <p:extLst>
      <p:ext uri="{BB962C8B-B14F-4D97-AF65-F5344CB8AC3E}">
        <p14:creationId xmlns:p14="http://schemas.microsoft.com/office/powerpoint/2010/main" val="4170666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83</a:t>
            </a:fld>
            <a:endParaRPr lang="zh-CN" altLang="en-US"/>
          </a:p>
        </p:txBody>
      </p:sp>
    </p:spTree>
    <p:extLst>
      <p:ext uri="{BB962C8B-B14F-4D97-AF65-F5344CB8AC3E}">
        <p14:creationId xmlns:p14="http://schemas.microsoft.com/office/powerpoint/2010/main" val="1457432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84</a:t>
            </a:fld>
            <a:endParaRPr lang="zh-CN" altLang="en-US"/>
          </a:p>
        </p:txBody>
      </p:sp>
    </p:spTree>
    <p:extLst>
      <p:ext uri="{BB962C8B-B14F-4D97-AF65-F5344CB8AC3E}">
        <p14:creationId xmlns:p14="http://schemas.microsoft.com/office/powerpoint/2010/main" val="3852508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85</a:t>
            </a:fld>
            <a:endParaRPr lang="zh-CN" altLang="en-US"/>
          </a:p>
        </p:txBody>
      </p:sp>
    </p:spTree>
    <p:extLst>
      <p:ext uri="{BB962C8B-B14F-4D97-AF65-F5344CB8AC3E}">
        <p14:creationId xmlns:p14="http://schemas.microsoft.com/office/powerpoint/2010/main" val="2299270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86</a:t>
            </a:fld>
            <a:endParaRPr lang="zh-CN" altLang="en-US"/>
          </a:p>
        </p:txBody>
      </p:sp>
    </p:spTree>
    <p:extLst>
      <p:ext uri="{BB962C8B-B14F-4D97-AF65-F5344CB8AC3E}">
        <p14:creationId xmlns:p14="http://schemas.microsoft.com/office/powerpoint/2010/main" val="32428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87</a:t>
            </a:fld>
            <a:endParaRPr lang="zh-CN" altLang="en-US"/>
          </a:p>
        </p:txBody>
      </p:sp>
    </p:spTree>
    <p:extLst>
      <p:ext uri="{BB962C8B-B14F-4D97-AF65-F5344CB8AC3E}">
        <p14:creationId xmlns:p14="http://schemas.microsoft.com/office/powerpoint/2010/main" val="12612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34</a:t>
            </a:fld>
            <a:endParaRPr lang="zh-CN" altLang="en-US"/>
          </a:p>
        </p:txBody>
      </p:sp>
    </p:spTree>
    <p:extLst>
      <p:ext uri="{BB962C8B-B14F-4D97-AF65-F5344CB8AC3E}">
        <p14:creationId xmlns:p14="http://schemas.microsoft.com/office/powerpoint/2010/main" val="2927640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88</a:t>
            </a:fld>
            <a:endParaRPr lang="zh-CN" altLang="en-US"/>
          </a:p>
        </p:txBody>
      </p:sp>
    </p:spTree>
    <p:extLst>
      <p:ext uri="{BB962C8B-B14F-4D97-AF65-F5344CB8AC3E}">
        <p14:creationId xmlns:p14="http://schemas.microsoft.com/office/powerpoint/2010/main" val="2137331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89</a:t>
            </a:fld>
            <a:endParaRPr lang="zh-CN" altLang="en-US"/>
          </a:p>
        </p:txBody>
      </p:sp>
    </p:spTree>
    <p:extLst>
      <p:ext uri="{BB962C8B-B14F-4D97-AF65-F5344CB8AC3E}">
        <p14:creationId xmlns:p14="http://schemas.microsoft.com/office/powerpoint/2010/main" val="964598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90</a:t>
            </a:fld>
            <a:endParaRPr lang="zh-CN" altLang="en-US"/>
          </a:p>
        </p:txBody>
      </p:sp>
    </p:spTree>
    <p:extLst>
      <p:ext uri="{BB962C8B-B14F-4D97-AF65-F5344CB8AC3E}">
        <p14:creationId xmlns:p14="http://schemas.microsoft.com/office/powerpoint/2010/main" val="917872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91</a:t>
            </a:fld>
            <a:endParaRPr lang="zh-CN" altLang="en-US"/>
          </a:p>
        </p:txBody>
      </p:sp>
    </p:spTree>
    <p:extLst>
      <p:ext uri="{BB962C8B-B14F-4D97-AF65-F5344CB8AC3E}">
        <p14:creationId xmlns:p14="http://schemas.microsoft.com/office/powerpoint/2010/main" val="1553106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92</a:t>
            </a:fld>
            <a:endParaRPr lang="zh-CN" altLang="en-US"/>
          </a:p>
        </p:txBody>
      </p:sp>
    </p:spTree>
    <p:extLst>
      <p:ext uri="{BB962C8B-B14F-4D97-AF65-F5344CB8AC3E}">
        <p14:creationId xmlns:p14="http://schemas.microsoft.com/office/powerpoint/2010/main" val="212974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93</a:t>
            </a:fld>
            <a:endParaRPr lang="zh-CN" altLang="en-US"/>
          </a:p>
        </p:txBody>
      </p:sp>
    </p:spTree>
    <p:extLst>
      <p:ext uri="{BB962C8B-B14F-4D97-AF65-F5344CB8AC3E}">
        <p14:creationId xmlns:p14="http://schemas.microsoft.com/office/powerpoint/2010/main" val="3953737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94</a:t>
            </a:fld>
            <a:endParaRPr lang="zh-CN" altLang="en-US"/>
          </a:p>
        </p:txBody>
      </p:sp>
    </p:spTree>
    <p:extLst>
      <p:ext uri="{BB962C8B-B14F-4D97-AF65-F5344CB8AC3E}">
        <p14:creationId xmlns:p14="http://schemas.microsoft.com/office/powerpoint/2010/main" val="27979139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95</a:t>
            </a:fld>
            <a:endParaRPr lang="zh-CN" altLang="en-US"/>
          </a:p>
        </p:txBody>
      </p:sp>
    </p:spTree>
    <p:extLst>
      <p:ext uri="{BB962C8B-B14F-4D97-AF65-F5344CB8AC3E}">
        <p14:creationId xmlns:p14="http://schemas.microsoft.com/office/powerpoint/2010/main" val="4077274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96</a:t>
            </a:fld>
            <a:endParaRPr lang="zh-CN" altLang="en-US"/>
          </a:p>
        </p:txBody>
      </p:sp>
    </p:spTree>
    <p:extLst>
      <p:ext uri="{BB962C8B-B14F-4D97-AF65-F5344CB8AC3E}">
        <p14:creationId xmlns:p14="http://schemas.microsoft.com/office/powerpoint/2010/main" val="26611161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97</a:t>
            </a:fld>
            <a:endParaRPr lang="zh-CN" altLang="en-US"/>
          </a:p>
        </p:txBody>
      </p:sp>
    </p:spTree>
    <p:extLst>
      <p:ext uri="{BB962C8B-B14F-4D97-AF65-F5344CB8AC3E}">
        <p14:creationId xmlns:p14="http://schemas.microsoft.com/office/powerpoint/2010/main" val="413131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35</a:t>
            </a:fld>
            <a:endParaRPr lang="zh-CN" altLang="en-US"/>
          </a:p>
        </p:txBody>
      </p:sp>
    </p:spTree>
    <p:extLst>
      <p:ext uri="{BB962C8B-B14F-4D97-AF65-F5344CB8AC3E}">
        <p14:creationId xmlns:p14="http://schemas.microsoft.com/office/powerpoint/2010/main" val="1410621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98</a:t>
            </a:fld>
            <a:endParaRPr lang="zh-CN" altLang="en-US"/>
          </a:p>
        </p:txBody>
      </p:sp>
    </p:spTree>
    <p:extLst>
      <p:ext uri="{BB962C8B-B14F-4D97-AF65-F5344CB8AC3E}">
        <p14:creationId xmlns:p14="http://schemas.microsoft.com/office/powerpoint/2010/main" val="42174333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99</a:t>
            </a:fld>
            <a:endParaRPr lang="zh-CN" altLang="en-US"/>
          </a:p>
        </p:txBody>
      </p:sp>
    </p:spTree>
    <p:extLst>
      <p:ext uri="{BB962C8B-B14F-4D97-AF65-F5344CB8AC3E}">
        <p14:creationId xmlns:p14="http://schemas.microsoft.com/office/powerpoint/2010/main" val="2877156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100</a:t>
            </a:fld>
            <a:endParaRPr lang="zh-CN" altLang="en-US"/>
          </a:p>
        </p:txBody>
      </p:sp>
    </p:spTree>
    <p:extLst>
      <p:ext uri="{BB962C8B-B14F-4D97-AF65-F5344CB8AC3E}">
        <p14:creationId xmlns:p14="http://schemas.microsoft.com/office/powerpoint/2010/main" val="17866000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101</a:t>
            </a:fld>
            <a:endParaRPr lang="zh-CN" altLang="en-US"/>
          </a:p>
        </p:txBody>
      </p:sp>
    </p:spTree>
    <p:extLst>
      <p:ext uri="{BB962C8B-B14F-4D97-AF65-F5344CB8AC3E}">
        <p14:creationId xmlns:p14="http://schemas.microsoft.com/office/powerpoint/2010/main" val="29474019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102</a:t>
            </a:fld>
            <a:endParaRPr lang="zh-CN" altLang="en-US"/>
          </a:p>
        </p:txBody>
      </p:sp>
    </p:spTree>
    <p:extLst>
      <p:ext uri="{BB962C8B-B14F-4D97-AF65-F5344CB8AC3E}">
        <p14:creationId xmlns:p14="http://schemas.microsoft.com/office/powerpoint/2010/main" val="2362838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103</a:t>
            </a:fld>
            <a:endParaRPr lang="zh-CN" altLang="en-US"/>
          </a:p>
        </p:txBody>
      </p:sp>
    </p:spTree>
    <p:extLst>
      <p:ext uri="{BB962C8B-B14F-4D97-AF65-F5344CB8AC3E}">
        <p14:creationId xmlns:p14="http://schemas.microsoft.com/office/powerpoint/2010/main" val="3378757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104</a:t>
            </a:fld>
            <a:endParaRPr lang="zh-CN" altLang="en-US"/>
          </a:p>
        </p:txBody>
      </p:sp>
    </p:spTree>
    <p:extLst>
      <p:ext uri="{BB962C8B-B14F-4D97-AF65-F5344CB8AC3E}">
        <p14:creationId xmlns:p14="http://schemas.microsoft.com/office/powerpoint/2010/main" val="1717412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105</a:t>
            </a:fld>
            <a:endParaRPr lang="zh-CN" altLang="en-US"/>
          </a:p>
        </p:txBody>
      </p:sp>
    </p:spTree>
    <p:extLst>
      <p:ext uri="{BB962C8B-B14F-4D97-AF65-F5344CB8AC3E}">
        <p14:creationId xmlns:p14="http://schemas.microsoft.com/office/powerpoint/2010/main" val="947737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106</a:t>
            </a:fld>
            <a:endParaRPr lang="zh-CN" altLang="en-US"/>
          </a:p>
        </p:txBody>
      </p:sp>
    </p:spTree>
    <p:extLst>
      <p:ext uri="{BB962C8B-B14F-4D97-AF65-F5344CB8AC3E}">
        <p14:creationId xmlns:p14="http://schemas.microsoft.com/office/powerpoint/2010/main" val="21208033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107</a:t>
            </a:fld>
            <a:endParaRPr lang="zh-CN" altLang="en-US"/>
          </a:p>
        </p:txBody>
      </p:sp>
    </p:spTree>
    <p:extLst>
      <p:ext uri="{BB962C8B-B14F-4D97-AF65-F5344CB8AC3E}">
        <p14:creationId xmlns:p14="http://schemas.microsoft.com/office/powerpoint/2010/main" val="323098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36</a:t>
            </a:fld>
            <a:endParaRPr lang="zh-CN" altLang="en-US"/>
          </a:p>
        </p:txBody>
      </p:sp>
    </p:spTree>
    <p:extLst>
      <p:ext uri="{BB962C8B-B14F-4D97-AF65-F5344CB8AC3E}">
        <p14:creationId xmlns:p14="http://schemas.microsoft.com/office/powerpoint/2010/main" val="18207792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37</a:t>
            </a:fld>
            <a:endParaRPr lang="zh-CN" altLang="en-US"/>
          </a:p>
        </p:txBody>
      </p:sp>
    </p:spTree>
    <p:extLst>
      <p:ext uri="{BB962C8B-B14F-4D97-AF65-F5344CB8AC3E}">
        <p14:creationId xmlns:p14="http://schemas.microsoft.com/office/powerpoint/2010/main" val="3818835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270289" y="6463288"/>
            <a:ext cx="1187450" cy="127295"/>
            <a:chOff x="-260350" y="6426200"/>
            <a:chExt cx="1218293" cy="120945"/>
          </a:xfrm>
        </p:grpSpPr>
        <p:cxnSp>
          <p:nvCxnSpPr>
            <p:cNvPr id="18" name="直接连接符 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p:cNvGrpSpPr/>
          <p:nvPr userDrawn="1"/>
        </p:nvGrpSpPr>
        <p:grpSpPr>
          <a:xfrm>
            <a:off x="2959034" y="6463288"/>
            <a:ext cx="9327596" cy="127295"/>
            <a:chOff x="2959034" y="6463288"/>
            <a:chExt cx="9327596" cy="127295"/>
          </a:xfrm>
        </p:grpSpPr>
        <p:grpSp>
          <p:nvGrpSpPr>
            <p:cNvPr id="34" name="组合 33"/>
            <p:cNvGrpSpPr/>
            <p:nvPr/>
          </p:nvGrpSpPr>
          <p:grpSpPr>
            <a:xfrm>
              <a:off x="2959034" y="6463288"/>
              <a:ext cx="1187450" cy="127295"/>
              <a:chOff x="-260350" y="6426200"/>
              <a:chExt cx="1218293" cy="120945"/>
            </a:xfrm>
          </p:grpSpPr>
          <p:cxnSp>
            <p:nvCxnSpPr>
              <p:cNvPr id="140" name="直接连接符 13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4121912" y="6463288"/>
              <a:ext cx="1187450" cy="127295"/>
              <a:chOff x="-260350" y="6426200"/>
              <a:chExt cx="1218293" cy="120945"/>
            </a:xfrm>
          </p:grpSpPr>
          <p:cxnSp>
            <p:nvCxnSpPr>
              <p:cNvPr id="126" name="直接连接符 12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5284790" y="6463288"/>
              <a:ext cx="1187450" cy="127295"/>
              <a:chOff x="-260350" y="6426200"/>
              <a:chExt cx="1218293" cy="120945"/>
            </a:xfrm>
          </p:grpSpPr>
          <p:cxnSp>
            <p:nvCxnSpPr>
              <p:cNvPr id="112" name="直接连接符 11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6447668" y="6463288"/>
              <a:ext cx="1187450" cy="127295"/>
              <a:chOff x="-260350" y="6426200"/>
              <a:chExt cx="1218293" cy="120945"/>
            </a:xfrm>
          </p:grpSpPr>
          <p:cxnSp>
            <p:nvCxnSpPr>
              <p:cNvPr id="98" name="直接连接符 9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7610546" y="6463288"/>
              <a:ext cx="1187450" cy="127295"/>
              <a:chOff x="-260350" y="6426200"/>
              <a:chExt cx="1218293" cy="120945"/>
            </a:xfrm>
          </p:grpSpPr>
          <p:cxnSp>
            <p:nvCxnSpPr>
              <p:cNvPr id="84" name="直接连接符 8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8773424" y="6463288"/>
              <a:ext cx="1187450" cy="127295"/>
              <a:chOff x="-260350" y="6426200"/>
              <a:chExt cx="1218293" cy="120945"/>
            </a:xfrm>
          </p:grpSpPr>
          <p:cxnSp>
            <p:nvCxnSpPr>
              <p:cNvPr id="70" name="直接连接符 6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p:cNvGrpSpPr/>
            <p:nvPr/>
          </p:nvGrpSpPr>
          <p:grpSpPr>
            <a:xfrm>
              <a:off x="9936302" y="6463288"/>
              <a:ext cx="1187450" cy="127295"/>
              <a:chOff x="-260350" y="6426200"/>
              <a:chExt cx="1218293" cy="120945"/>
            </a:xfrm>
          </p:grpSpPr>
          <p:cxnSp>
            <p:nvCxnSpPr>
              <p:cNvPr id="56" name="直接连接符 5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11099180" y="6463288"/>
              <a:ext cx="1187450" cy="127295"/>
              <a:chOff x="-260350" y="6426200"/>
              <a:chExt cx="1218293" cy="120945"/>
            </a:xfrm>
          </p:grpSpPr>
          <p:cxnSp>
            <p:nvCxnSpPr>
              <p:cNvPr id="42" name="直接连接符 4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p:cNvGrpSpPr/>
          <p:nvPr userDrawn="1"/>
        </p:nvGrpSpPr>
        <p:grpSpPr>
          <a:xfrm>
            <a:off x="-270289" y="6463288"/>
            <a:ext cx="1187450" cy="127295"/>
            <a:chOff x="-260350" y="6426200"/>
            <a:chExt cx="1218293" cy="120945"/>
          </a:xfrm>
        </p:grpSpPr>
        <p:cxnSp>
          <p:nvCxnSpPr>
            <p:cNvPr id="164" name="直接连接符 16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p:cNvGrpSpPr/>
          <p:nvPr userDrawn="1"/>
        </p:nvGrpSpPr>
        <p:grpSpPr>
          <a:xfrm>
            <a:off x="2959034" y="6463288"/>
            <a:ext cx="9327596" cy="127295"/>
            <a:chOff x="2959034" y="6463288"/>
            <a:chExt cx="9327596" cy="127295"/>
          </a:xfrm>
        </p:grpSpPr>
        <p:grpSp>
          <p:nvGrpSpPr>
            <p:cNvPr id="180" name="组合 179"/>
            <p:cNvGrpSpPr/>
            <p:nvPr/>
          </p:nvGrpSpPr>
          <p:grpSpPr>
            <a:xfrm>
              <a:off x="2959034" y="6463288"/>
              <a:ext cx="1187450" cy="127295"/>
              <a:chOff x="-260350" y="6426200"/>
              <a:chExt cx="1218293" cy="120945"/>
            </a:xfrm>
          </p:grpSpPr>
          <p:cxnSp>
            <p:nvCxnSpPr>
              <p:cNvPr id="286" name="直接连接符 28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p:cNvGrpSpPr/>
            <p:nvPr/>
          </p:nvGrpSpPr>
          <p:grpSpPr>
            <a:xfrm>
              <a:off x="4121912" y="6463288"/>
              <a:ext cx="1187450" cy="127295"/>
              <a:chOff x="-260350" y="6426200"/>
              <a:chExt cx="1218293" cy="120945"/>
            </a:xfrm>
          </p:grpSpPr>
          <p:cxnSp>
            <p:nvCxnSpPr>
              <p:cNvPr id="272" name="直接连接符 27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p:cNvGrpSpPr/>
            <p:nvPr/>
          </p:nvGrpSpPr>
          <p:grpSpPr>
            <a:xfrm>
              <a:off x="5284790" y="6463288"/>
              <a:ext cx="1187450" cy="127295"/>
              <a:chOff x="-260350" y="6426200"/>
              <a:chExt cx="1218293" cy="120945"/>
            </a:xfrm>
          </p:grpSpPr>
          <p:cxnSp>
            <p:nvCxnSpPr>
              <p:cNvPr id="258" name="直接连接符 25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p:cNvGrpSpPr/>
            <p:nvPr/>
          </p:nvGrpSpPr>
          <p:grpSpPr>
            <a:xfrm>
              <a:off x="6447668" y="6463288"/>
              <a:ext cx="1187450" cy="127295"/>
              <a:chOff x="-260350" y="6426200"/>
              <a:chExt cx="1218293" cy="120945"/>
            </a:xfrm>
          </p:grpSpPr>
          <p:cxnSp>
            <p:nvCxnSpPr>
              <p:cNvPr id="244" name="直接连接符 24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p:cNvGrpSpPr/>
            <p:nvPr/>
          </p:nvGrpSpPr>
          <p:grpSpPr>
            <a:xfrm>
              <a:off x="7610546" y="6463288"/>
              <a:ext cx="1187450" cy="127295"/>
              <a:chOff x="-260350" y="6426200"/>
              <a:chExt cx="1218293" cy="120945"/>
            </a:xfrm>
          </p:grpSpPr>
          <p:cxnSp>
            <p:nvCxnSpPr>
              <p:cNvPr id="230" name="直接连接符 2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p:cNvGrpSpPr/>
            <p:nvPr/>
          </p:nvGrpSpPr>
          <p:grpSpPr>
            <a:xfrm>
              <a:off x="8773424" y="6463288"/>
              <a:ext cx="1187450" cy="127295"/>
              <a:chOff x="-260350" y="6426200"/>
              <a:chExt cx="1218293" cy="120945"/>
            </a:xfrm>
          </p:grpSpPr>
          <p:cxnSp>
            <p:nvCxnSpPr>
              <p:cNvPr id="216" name="直接连接符 21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p:cNvGrpSpPr/>
            <p:nvPr/>
          </p:nvGrpSpPr>
          <p:grpSpPr>
            <a:xfrm>
              <a:off x="9936302" y="6463288"/>
              <a:ext cx="1187450" cy="127295"/>
              <a:chOff x="-260350" y="6426200"/>
              <a:chExt cx="1218293" cy="120945"/>
            </a:xfrm>
          </p:grpSpPr>
          <p:cxnSp>
            <p:nvCxnSpPr>
              <p:cNvPr id="202" name="直接连接符 20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11099180" y="6463288"/>
              <a:ext cx="1187450" cy="127295"/>
              <a:chOff x="-260350" y="6426200"/>
              <a:chExt cx="1218293" cy="120945"/>
            </a:xfrm>
          </p:grpSpPr>
          <p:cxnSp>
            <p:nvCxnSpPr>
              <p:cNvPr id="188" name="直接连接符 18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270289" y="6463288"/>
            <a:ext cx="1187450" cy="127295"/>
            <a:chOff x="-260350" y="6426200"/>
            <a:chExt cx="1218293" cy="120945"/>
          </a:xfrm>
        </p:grpSpPr>
        <p:cxnSp>
          <p:nvCxnSpPr>
            <p:cNvPr id="14" name="直接连接符 1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p:cNvGrpSpPr/>
          <p:nvPr userDrawn="1"/>
        </p:nvGrpSpPr>
        <p:grpSpPr>
          <a:xfrm>
            <a:off x="2959034" y="6463288"/>
            <a:ext cx="1187450" cy="127295"/>
            <a:chOff x="-260350" y="6426200"/>
            <a:chExt cx="1218293" cy="120945"/>
          </a:xfrm>
        </p:grpSpPr>
        <p:cxnSp>
          <p:nvCxnSpPr>
            <p:cNvPr id="30" name="直接连接符 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p:cNvGrpSpPr/>
          <p:nvPr userDrawn="1"/>
        </p:nvGrpSpPr>
        <p:grpSpPr>
          <a:xfrm>
            <a:off x="4121912" y="6463288"/>
            <a:ext cx="1187450" cy="127295"/>
            <a:chOff x="-260350" y="6426200"/>
            <a:chExt cx="1218293" cy="120945"/>
          </a:xfrm>
        </p:grpSpPr>
        <p:cxnSp>
          <p:nvCxnSpPr>
            <p:cNvPr id="45" name="直接连接符 4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p:cNvGrpSpPr/>
          <p:nvPr userDrawn="1"/>
        </p:nvGrpSpPr>
        <p:grpSpPr>
          <a:xfrm>
            <a:off x="5284790" y="6463288"/>
            <a:ext cx="1187450" cy="127295"/>
            <a:chOff x="-260350" y="6426200"/>
            <a:chExt cx="1218293" cy="120945"/>
          </a:xfrm>
        </p:grpSpPr>
        <p:cxnSp>
          <p:nvCxnSpPr>
            <p:cNvPr id="60" name="直接连接符 5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p:cNvGrpSpPr/>
          <p:nvPr userDrawn="1"/>
        </p:nvGrpSpPr>
        <p:grpSpPr>
          <a:xfrm>
            <a:off x="6447668" y="6463288"/>
            <a:ext cx="1187450" cy="127295"/>
            <a:chOff x="-260350" y="6426200"/>
            <a:chExt cx="1218293" cy="120945"/>
          </a:xfrm>
        </p:grpSpPr>
        <p:cxnSp>
          <p:nvCxnSpPr>
            <p:cNvPr id="75" name="直接连接符 7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p:cNvGrpSpPr/>
          <p:nvPr userDrawn="1"/>
        </p:nvGrpSpPr>
        <p:grpSpPr>
          <a:xfrm>
            <a:off x="7610546"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p:cNvGrpSpPr/>
          <p:nvPr userDrawn="1"/>
        </p:nvGrpSpPr>
        <p:grpSpPr>
          <a:xfrm>
            <a:off x="8773424" y="6463288"/>
            <a:ext cx="1187450" cy="127295"/>
            <a:chOff x="-260350" y="6426200"/>
            <a:chExt cx="1218293" cy="120945"/>
          </a:xfrm>
        </p:grpSpPr>
        <p:cxnSp>
          <p:nvCxnSpPr>
            <p:cNvPr id="105" name="直接连接符 10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p:cNvGrpSpPr/>
          <p:nvPr userDrawn="1"/>
        </p:nvGrpSpPr>
        <p:grpSpPr>
          <a:xfrm>
            <a:off x="9936302" y="6463288"/>
            <a:ext cx="1187450" cy="127295"/>
            <a:chOff x="-260350" y="6426200"/>
            <a:chExt cx="1218293" cy="120945"/>
          </a:xfrm>
        </p:grpSpPr>
        <p:cxnSp>
          <p:nvCxnSpPr>
            <p:cNvPr id="120" name="直接连接符 11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p:cNvGrpSpPr/>
          <p:nvPr userDrawn="1"/>
        </p:nvGrpSpPr>
        <p:grpSpPr>
          <a:xfrm>
            <a:off x="11099180" y="6463288"/>
            <a:ext cx="1187450" cy="127295"/>
            <a:chOff x="-260350" y="6426200"/>
            <a:chExt cx="1218293" cy="120945"/>
          </a:xfrm>
        </p:grpSpPr>
        <p:cxnSp>
          <p:nvCxnSpPr>
            <p:cNvPr id="135" name="直接连接符 13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270289" y="6463288"/>
            <a:ext cx="1187450" cy="127295"/>
            <a:chOff x="-260350" y="6426200"/>
            <a:chExt cx="1218293" cy="120945"/>
          </a:xfrm>
        </p:grpSpPr>
        <p:cxnSp>
          <p:nvCxnSpPr>
            <p:cNvPr id="15" name="直接连接符 1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p:cNvGrpSpPr/>
          <p:nvPr userDrawn="1"/>
        </p:nvGrpSpPr>
        <p:grpSpPr>
          <a:xfrm>
            <a:off x="2959034" y="6463288"/>
            <a:ext cx="9327596" cy="127295"/>
            <a:chOff x="2959034" y="6463288"/>
            <a:chExt cx="9327596" cy="127295"/>
          </a:xfrm>
        </p:grpSpPr>
        <p:grpSp>
          <p:nvGrpSpPr>
            <p:cNvPr id="31" name="组合 30"/>
            <p:cNvGrpSpPr/>
            <p:nvPr/>
          </p:nvGrpSpPr>
          <p:grpSpPr>
            <a:xfrm>
              <a:off x="2959034" y="6463288"/>
              <a:ext cx="1187450" cy="127295"/>
              <a:chOff x="-260350" y="6426200"/>
              <a:chExt cx="1218293" cy="120945"/>
            </a:xfrm>
          </p:grpSpPr>
          <p:cxnSp>
            <p:nvCxnSpPr>
              <p:cNvPr id="137" name="直接连接符 13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4121912" y="6463288"/>
              <a:ext cx="1187450" cy="127295"/>
              <a:chOff x="-260350" y="6426200"/>
              <a:chExt cx="1218293" cy="120945"/>
            </a:xfrm>
          </p:grpSpPr>
          <p:cxnSp>
            <p:nvCxnSpPr>
              <p:cNvPr id="123" name="直接连接符 12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5284790" y="6463288"/>
              <a:ext cx="1187450" cy="127295"/>
              <a:chOff x="-260350" y="6426200"/>
              <a:chExt cx="1218293" cy="120945"/>
            </a:xfrm>
          </p:grpSpPr>
          <p:cxnSp>
            <p:nvCxnSpPr>
              <p:cNvPr id="109" name="直接连接符 10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p:cNvGrpSpPr/>
            <p:nvPr/>
          </p:nvGrpSpPr>
          <p:grpSpPr>
            <a:xfrm>
              <a:off x="6447668" y="6463288"/>
              <a:ext cx="1187450" cy="127295"/>
              <a:chOff x="-260350" y="6426200"/>
              <a:chExt cx="1218293" cy="120945"/>
            </a:xfrm>
          </p:grpSpPr>
          <p:cxnSp>
            <p:nvCxnSpPr>
              <p:cNvPr id="95" name="直接连接符 9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7610546" y="6463288"/>
              <a:ext cx="1187450" cy="127295"/>
              <a:chOff x="-260350" y="6426200"/>
              <a:chExt cx="1218293" cy="120945"/>
            </a:xfrm>
          </p:grpSpPr>
          <p:cxnSp>
            <p:nvCxnSpPr>
              <p:cNvPr id="81" name="直接连接符 80"/>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8773424" y="6463288"/>
              <a:ext cx="1187450" cy="127295"/>
              <a:chOff x="-260350" y="6426200"/>
              <a:chExt cx="1218293" cy="120945"/>
            </a:xfrm>
          </p:grpSpPr>
          <p:cxnSp>
            <p:nvCxnSpPr>
              <p:cNvPr id="67" name="直接连接符 6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9936302" y="6463288"/>
              <a:ext cx="1187450" cy="127295"/>
              <a:chOff x="-260350" y="6426200"/>
              <a:chExt cx="1218293" cy="120945"/>
            </a:xfrm>
          </p:grpSpPr>
          <p:cxnSp>
            <p:nvCxnSpPr>
              <p:cNvPr id="53" name="直接连接符 5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11099180" y="6463288"/>
              <a:ext cx="1187450" cy="127295"/>
              <a:chOff x="-260350" y="6426200"/>
              <a:chExt cx="1218293" cy="120945"/>
            </a:xfrm>
          </p:grpSpPr>
          <p:cxnSp>
            <p:nvCxnSpPr>
              <p:cNvPr id="39" name="直接连接符 3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p:cNvGrpSpPr/>
          <p:nvPr userDrawn="1"/>
        </p:nvGrpSpPr>
        <p:grpSpPr>
          <a:xfrm>
            <a:off x="-270289" y="6463288"/>
            <a:ext cx="1187450" cy="127295"/>
            <a:chOff x="-260350" y="6426200"/>
            <a:chExt cx="1218293" cy="120945"/>
          </a:xfrm>
        </p:grpSpPr>
        <p:cxnSp>
          <p:nvCxnSpPr>
            <p:cNvPr id="10" name="直接连接符 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p:cNvGrpSpPr/>
          <p:nvPr userDrawn="1"/>
        </p:nvGrpSpPr>
        <p:grpSpPr>
          <a:xfrm>
            <a:off x="2959034" y="6463288"/>
            <a:ext cx="9327596" cy="127295"/>
            <a:chOff x="2959034" y="6463288"/>
            <a:chExt cx="9327596" cy="127295"/>
          </a:xfrm>
        </p:grpSpPr>
        <p:grpSp>
          <p:nvGrpSpPr>
            <p:cNvPr id="26" name="组合 25"/>
            <p:cNvGrpSpPr/>
            <p:nvPr/>
          </p:nvGrpSpPr>
          <p:grpSpPr>
            <a:xfrm>
              <a:off x="2959034" y="6463288"/>
              <a:ext cx="1187450" cy="127295"/>
              <a:chOff x="-260350" y="6426200"/>
              <a:chExt cx="1218293" cy="120945"/>
            </a:xfrm>
          </p:grpSpPr>
          <p:cxnSp>
            <p:nvCxnSpPr>
              <p:cNvPr id="132" name="直接连接符 13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4121912" y="6463288"/>
              <a:ext cx="1187450" cy="127295"/>
              <a:chOff x="-260350" y="6426200"/>
              <a:chExt cx="1218293" cy="120945"/>
            </a:xfrm>
          </p:grpSpPr>
          <p:cxnSp>
            <p:nvCxnSpPr>
              <p:cNvPr id="118" name="直接连接符 1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5284790" y="6463288"/>
              <a:ext cx="1187450" cy="127295"/>
              <a:chOff x="-260350" y="6426200"/>
              <a:chExt cx="1218293" cy="120945"/>
            </a:xfrm>
          </p:grpSpPr>
          <p:cxnSp>
            <p:nvCxnSpPr>
              <p:cNvPr id="104" name="直接连接符 10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p:cNvGrpSpPr/>
            <p:nvPr/>
          </p:nvGrpSpPr>
          <p:grpSpPr>
            <a:xfrm>
              <a:off x="6447668"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7610546" y="6463288"/>
              <a:ext cx="1187450" cy="127295"/>
              <a:chOff x="-260350" y="6426200"/>
              <a:chExt cx="1218293" cy="120945"/>
            </a:xfrm>
          </p:grpSpPr>
          <p:cxnSp>
            <p:nvCxnSpPr>
              <p:cNvPr id="76" name="直接连接符 7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8773424" y="6463288"/>
              <a:ext cx="1187450" cy="127295"/>
              <a:chOff x="-260350" y="6426200"/>
              <a:chExt cx="1218293" cy="120945"/>
            </a:xfrm>
          </p:grpSpPr>
          <p:cxnSp>
            <p:nvCxnSpPr>
              <p:cNvPr id="62" name="直接连接符 6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9936302" y="6463288"/>
              <a:ext cx="1187450" cy="127295"/>
              <a:chOff x="-260350" y="6426200"/>
              <a:chExt cx="1218293" cy="120945"/>
            </a:xfrm>
          </p:grpSpPr>
          <p:cxnSp>
            <p:nvCxnSpPr>
              <p:cNvPr id="48" name="直接连接符 4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1099180" y="6463288"/>
              <a:ext cx="1187450" cy="127295"/>
              <a:chOff x="-260350" y="6426200"/>
              <a:chExt cx="1218293" cy="120945"/>
            </a:xfrm>
          </p:grpSpPr>
          <p:cxnSp>
            <p:nvCxnSpPr>
              <p:cNvPr id="34" name="直接连接符 3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p:cNvSpPr>
            <a:spLocks noGrp="1"/>
          </p:cNvSpPr>
          <p:nvPr>
            <p:ph type="body" orient="vert" idx="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2024/7/1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2024/7/1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hyperlink" Target="mailto:jclin@xmu.edu.cn"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3.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3.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 Id="rId9"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3.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jpeg"/><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 Id="rId9"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62293" y="-1074781"/>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8926" b="5371"/>
          <a:stretch>
            <a:fillRect/>
          </a:stretch>
        </p:blipFill>
        <p:spPr>
          <a:xfrm flipH="1">
            <a:off x="3378598" y="-1"/>
            <a:ext cx="8813402" cy="6858000"/>
          </a:xfrm>
          <a:prstGeom prst="rect">
            <a:avLst/>
          </a:prstGeom>
        </p:spPr>
      </p:pic>
      <p:sp>
        <p:nvSpPr>
          <p:cNvPr id="8" name="任意多边形: 形状 7"/>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1" fmla="*/ 12700 w 8064500"/>
              <a:gd name="connsiteY0-2" fmla="*/ 0 h 6870700"/>
              <a:gd name="connsiteX1-3" fmla="*/ 8064500 w 8064500"/>
              <a:gd name="connsiteY1-4" fmla="*/ 0 h 6870700"/>
              <a:gd name="connsiteX2-5" fmla="*/ 3911600 w 8064500"/>
              <a:gd name="connsiteY2-6" fmla="*/ 6870700 h 6870700"/>
              <a:gd name="connsiteX3-7" fmla="*/ 0 w 8064500"/>
              <a:gd name="connsiteY3-8" fmla="*/ 6870700 h 6870700"/>
              <a:gd name="connsiteX4-9" fmla="*/ 12700 w 8064500"/>
              <a:gd name="connsiteY4-10" fmla="*/ 0 h 6870700"/>
              <a:gd name="connsiteX0-11" fmla="*/ 12700 w 6807200"/>
              <a:gd name="connsiteY0-12" fmla="*/ 0 h 6870700"/>
              <a:gd name="connsiteX1-13" fmla="*/ 6807200 w 6807200"/>
              <a:gd name="connsiteY1-14" fmla="*/ 0 h 6870700"/>
              <a:gd name="connsiteX2-15" fmla="*/ 3911600 w 6807200"/>
              <a:gd name="connsiteY2-16" fmla="*/ 6870700 h 6870700"/>
              <a:gd name="connsiteX3-17" fmla="*/ 0 w 6807200"/>
              <a:gd name="connsiteY3-18" fmla="*/ 6870700 h 6870700"/>
              <a:gd name="connsiteX4-19" fmla="*/ 12700 w 6807200"/>
              <a:gd name="connsiteY4-20" fmla="*/ 0 h 6870700"/>
              <a:gd name="connsiteX0-21" fmla="*/ 12700 w 6807200"/>
              <a:gd name="connsiteY0-22" fmla="*/ 0 h 6870700"/>
              <a:gd name="connsiteX1-23" fmla="*/ 6807200 w 6807200"/>
              <a:gd name="connsiteY1-24" fmla="*/ 0 h 6870700"/>
              <a:gd name="connsiteX2-25" fmla="*/ 3911600 w 6807200"/>
              <a:gd name="connsiteY2-26" fmla="*/ 6870700 h 6870700"/>
              <a:gd name="connsiteX3-27" fmla="*/ 0 w 6807200"/>
              <a:gd name="connsiteY3-28" fmla="*/ 6870700 h 6870700"/>
              <a:gd name="connsiteX4-29" fmla="*/ 12700 w 6807200"/>
              <a:gd name="connsiteY4-30" fmla="*/ 0 h 6870700"/>
              <a:gd name="connsiteX0-31" fmla="*/ 12700 w 6807200"/>
              <a:gd name="connsiteY0-32" fmla="*/ 0 h 6870700"/>
              <a:gd name="connsiteX1-33" fmla="*/ 6807200 w 6807200"/>
              <a:gd name="connsiteY1-34" fmla="*/ 0 h 6870700"/>
              <a:gd name="connsiteX2-35" fmla="*/ 3911600 w 6807200"/>
              <a:gd name="connsiteY2-36" fmla="*/ 6870700 h 6870700"/>
              <a:gd name="connsiteX3-37" fmla="*/ 0 w 6807200"/>
              <a:gd name="connsiteY3-38" fmla="*/ 6870700 h 6870700"/>
              <a:gd name="connsiteX4-39" fmla="*/ 12700 w 6807200"/>
              <a:gd name="connsiteY4-40" fmla="*/ 0 h 6870700"/>
              <a:gd name="connsiteX0-41" fmla="*/ 12700 w 6807200"/>
              <a:gd name="connsiteY0-42" fmla="*/ 0 h 6870700"/>
              <a:gd name="connsiteX1-43" fmla="*/ 6807200 w 6807200"/>
              <a:gd name="connsiteY1-44" fmla="*/ 0 h 6870700"/>
              <a:gd name="connsiteX2-45" fmla="*/ 3911600 w 6807200"/>
              <a:gd name="connsiteY2-46" fmla="*/ 6870700 h 6870700"/>
              <a:gd name="connsiteX3-47" fmla="*/ 0 w 6807200"/>
              <a:gd name="connsiteY3-48" fmla="*/ 6870700 h 6870700"/>
              <a:gd name="connsiteX4-49" fmla="*/ 12700 w 6807200"/>
              <a:gd name="connsiteY4-50" fmla="*/ 0 h 6870700"/>
              <a:gd name="connsiteX0-51" fmla="*/ 12700 w 6807200"/>
              <a:gd name="connsiteY0-52" fmla="*/ 0 h 6870700"/>
              <a:gd name="connsiteX1-53" fmla="*/ 6807200 w 6807200"/>
              <a:gd name="connsiteY1-54" fmla="*/ 0 h 6870700"/>
              <a:gd name="connsiteX2-55" fmla="*/ 3048000 w 6807200"/>
              <a:gd name="connsiteY2-56" fmla="*/ 6870700 h 6870700"/>
              <a:gd name="connsiteX3-57" fmla="*/ 0 w 6807200"/>
              <a:gd name="connsiteY3-58" fmla="*/ 6870700 h 6870700"/>
              <a:gd name="connsiteX4-59" fmla="*/ 12700 w 6807200"/>
              <a:gd name="connsiteY4-60" fmla="*/ 0 h 687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72820" y="3752870"/>
            <a:ext cx="6050007" cy="1881348"/>
            <a:chOff x="572820" y="3752870"/>
            <a:chExt cx="6050007" cy="1881348"/>
          </a:xfrm>
        </p:grpSpPr>
        <p:sp>
          <p:nvSpPr>
            <p:cNvPr id="43" name="文本框 42"/>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线下研讨课</a:t>
              </a:r>
              <a:r>
                <a:rPr lang="en-US" altLang="zh-CN" sz="3200" dirty="0">
                  <a:solidFill>
                    <a:srgbClr val="DD6D21"/>
                  </a:solidFill>
                  <a:latin typeface="微软雅黑" panose="020B0503020204020204" pitchFamily="34" charset="-122"/>
                  <a:ea typeface="微软雅黑" panose="020B0503020204020204" pitchFamily="34" charset="-122"/>
                </a:rPr>
                <a:t>-4</a:t>
              </a:r>
            </a:p>
          </p:txBody>
        </p:sp>
        <p:sp>
          <p:nvSpPr>
            <p:cNvPr id="50" name="矩形: 圆角 49"/>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Tutorial-4</a:t>
              </a:r>
            </a:p>
          </p:txBody>
        </p:sp>
      </p:gr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a:fillRect/>
          </a:stretch>
        </p:blipFill>
        <p:spPr>
          <a:xfrm>
            <a:off x="10027612" y="-12842"/>
            <a:ext cx="2164388" cy="2139179"/>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p:cNvPicPr>
            <a:picLocks noChangeAspect="1"/>
          </p:cNvPicPr>
          <p:nvPr/>
        </p:nvPicPr>
        <p:blipFill>
          <a:blip r:embed="rId10"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创造难度推进</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4" name="直接箭头连接符 3">
            <a:extLst>
              <a:ext uri="{FF2B5EF4-FFF2-40B4-BE49-F238E27FC236}">
                <a16:creationId xmlns:a16="http://schemas.microsoft.com/office/drawing/2014/main" id="{E8B0FA50-E073-9240-BD0D-BB4989379142}"/>
              </a:ext>
            </a:extLst>
          </p:cNvPr>
          <p:cNvCxnSpPr/>
          <p:nvPr/>
        </p:nvCxnSpPr>
        <p:spPr>
          <a:xfrm>
            <a:off x="4019550" y="6021388"/>
            <a:ext cx="4213225"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4EAC1B8A-39B6-0740-9481-938272A0592C}"/>
              </a:ext>
            </a:extLst>
          </p:cNvPr>
          <p:cNvCxnSpPr/>
          <p:nvPr/>
        </p:nvCxnSpPr>
        <p:spPr>
          <a:xfrm rot="5400000" flipH="1" flipV="1">
            <a:off x="2043907" y="40457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12">
            <a:extLst>
              <a:ext uri="{FF2B5EF4-FFF2-40B4-BE49-F238E27FC236}">
                <a16:creationId xmlns:a16="http://schemas.microsoft.com/office/drawing/2014/main" id="{2CC5DA2A-F8A6-FC47-9A6C-CBE9FBE24D23}"/>
              </a:ext>
            </a:extLst>
          </p:cNvPr>
          <p:cNvSpPr txBox="1">
            <a:spLocks noChangeArrowheads="1"/>
          </p:cNvSpPr>
          <p:nvPr/>
        </p:nvSpPr>
        <p:spPr bwMode="auto">
          <a:xfrm>
            <a:off x="5803900" y="605948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时间</a:t>
            </a:r>
          </a:p>
        </p:txBody>
      </p:sp>
      <p:sp>
        <p:nvSpPr>
          <p:cNvPr id="7" name="TextBox 13">
            <a:extLst>
              <a:ext uri="{FF2B5EF4-FFF2-40B4-BE49-F238E27FC236}">
                <a16:creationId xmlns:a16="http://schemas.microsoft.com/office/drawing/2014/main" id="{99344D17-8D2E-0C4C-A21E-83E1F9E78631}"/>
              </a:ext>
            </a:extLst>
          </p:cNvPr>
          <p:cNvSpPr txBox="1">
            <a:spLocks noChangeArrowheads="1"/>
          </p:cNvSpPr>
          <p:nvPr/>
        </p:nvSpPr>
        <p:spPr bwMode="auto">
          <a:xfrm rot="16200000">
            <a:off x="3509962" y="3852863"/>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难度</a:t>
            </a:r>
          </a:p>
        </p:txBody>
      </p:sp>
      <p:cxnSp>
        <p:nvCxnSpPr>
          <p:cNvPr id="8" name="直接箭头连接符 7">
            <a:extLst>
              <a:ext uri="{FF2B5EF4-FFF2-40B4-BE49-F238E27FC236}">
                <a16:creationId xmlns:a16="http://schemas.microsoft.com/office/drawing/2014/main" id="{2C47B017-14B2-6343-9E8C-09C92DFE7A60}"/>
              </a:ext>
            </a:extLst>
          </p:cNvPr>
          <p:cNvCxnSpPr/>
          <p:nvPr/>
        </p:nvCxnSpPr>
        <p:spPr>
          <a:xfrm flipV="1">
            <a:off x="4017963" y="4429125"/>
            <a:ext cx="4214812" cy="73501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DDD026-06EF-EB43-92E3-2C87CF772479}"/>
              </a:ext>
            </a:extLst>
          </p:cNvPr>
          <p:cNvCxnSpPr/>
          <p:nvPr/>
        </p:nvCxnSpPr>
        <p:spPr>
          <a:xfrm flipV="1">
            <a:off x="4017963" y="3143250"/>
            <a:ext cx="4214812" cy="20208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B3573F5-91A1-1D49-B9AE-3748C5645A9B}"/>
              </a:ext>
            </a:extLst>
          </p:cNvPr>
          <p:cNvCxnSpPr/>
          <p:nvPr/>
        </p:nvCxnSpPr>
        <p:spPr>
          <a:xfrm flipV="1">
            <a:off x="4017963" y="1714500"/>
            <a:ext cx="4214812" cy="31432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23">
            <a:extLst>
              <a:ext uri="{FF2B5EF4-FFF2-40B4-BE49-F238E27FC236}">
                <a16:creationId xmlns:a16="http://schemas.microsoft.com/office/drawing/2014/main" id="{45B86CD4-45F5-0C47-8BE8-B3D3F93967C7}"/>
              </a:ext>
            </a:extLst>
          </p:cNvPr>
          <p:cNvSpPr txBox="1">
            <a:spLocks noChangeArrowheads="1"/>
          </p:cNvSpPr>
          <p:nvPr/>
        </p:nvSpPr>
        <p:spPr bwMode="auto">
          <a:xfrm>
            <a:off x="5946775" y="47863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感知难度</a:t>
            </a:r>
          </a:p>
        </p:txBody>
      </p:sp>
      <p:sp>
        <p:nvSpPr>
          <p:cNvPr id="12" name="TextBox 24">
            <a:extLst>
              <a:ext uri="{FF2B5EF4-FFF2-40B4-BE49-F238E27FC236}">
                <a16:creationId xmlns:a16="http://schemas.microsoft.com/office/drawing/2014/main" id="{C0BABDF9-E61D-B342-A9BF-42264B7DC543}"/>
              </a:ext>
            </a:extLst>
          </p:cNvPr>
          <p:cNvSpPr txBox="1">
            <a:spLocks noChangeArrowheads="1"/>
          </p:cNvSpPr>
          <p:nvPr/>
        </p:nvSpPr>
        <p:spPr bwMode="auto">
          <a:xfrm>
            <a:off x="5981700"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相对难度</a:t>
            </a:r>
          </a:p>
        </p:txBody>
      </p:sp>
      <p:sp>
        <p:nvSpPr>
          <p:cNvPr id="13" name="TextBox 30">
            <a:extLst>
              <a:ext uri="{FF2B5EF4-FFF2-40B4-BE49-F238E27FC236}">
                <a16:creationId xmlns:a16="http://schemas.microsoft.com/office/drawing/2014/main" id="{18DE2D69-BFC3-FB4F-92F8-21DF920BDDA4}"/>
              </a:ext>
            </a:extLst>
          </p:cNvPr>
          <p:cNvSpPr txBox="1">
            <a:spLocks noChangeArrowheads="1"/>
          </p:cNvSpPr>
          <p:nvPr/>
        </p:nvSpPr>
        <p:spPr bwMode="auto">
          <a:xfrm>
            <a:off x="5981700" y="321468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绝对难度</a:t>
            </a:r>
          </a:p>
        </p:txBody>
      </p:sp>
      <p:cxnSp>
        <p:nvCxnSpPr>
          <p:cNvPr id="14" name="直接箭头连接符 13">
            <a:extLst>
              <a:ext uri="{FF2B5EF4-FFF2-40B4-BE49-F238E27FC236}">
                <a16:creationId xmlns:a16="http://schemas.microsoft.com/office/drawing/2014/main" id="{C688FF29-A1BC-344F-8012-2681F09E32F1}"/>
              </a:ext>
            </a:extLst>
          </p:cNvPr>
          <p:cNvCxnSpPr/>
          <p:nvPr/>
        </p:nvCxnSpPr>
        <p:spPr>
          <a:xfrm rot="5400000">
            <a:off x="7089776" y="2714625"/>
            <a:ext cx="1287462"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33">
            <a:extLst>
              <a:ext uri="{FF2B5EF4-FFF2-40B4-BE49-F238E27FC236}">
                <a16:creationId xmlns:a16="http://schemas.microsoft.com/office/drawing/2014/main" id="{9ED6A868-4173-8D44-B750-C1D79E714B52}"/>
              </a:ext>
            </a:extLst>
          </p:cNvPr>
          <p:cNvSpPr txBox="1">
            <a:spLocks noChangeArrowheads="1"/>
          </p:cNvSpPr>
          <p:nvPr/>
        </p:nvSpPr>
        <p:spPr bwMode="auto">
          <a:xfrm>
            <a:off x="7804150" y="2282825"/>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克服挑战</a:t>
            </a:r>
            <a:endParaRPr lang="en-US" altLang="zh-CN" sz="1800" i="0"/>
          </a:p>
          <a:p>
            <a:pPr eaLnBrk="1" hangingPunct="1">
              <a:lnSpc>
                <a:spcPct val="100000"/>
              </a:lnSpc>
              <a:spcBef>
                <a:spcPct val="0"/>
              </a:spcBef>
              <a:buClrTx/>
              <a:buFontTx/>
              <a:buNone/>
            </a:pPr>
            <a:r>
              <a:rPr lang="zh-CN" altLang="en-US" sz="1800" i="0"/>
              <a:t>所需的能力</a:t>
            </a:r>
          </a:p>
        </p:txBody>
      </p:sp>
      <p:cxnSp>
        <p:nvCxnSpPr>
          <p:cNvPr id="16" name="直接箭头连接符 15">
            <a:extLst>
              <a:ext uri="{FF2B5EF4-FFF2-40B4-BE49-F238E27FC236}">
                <a16:creationId xmlns:a16="http://schemas.microsoft.com/office/drawing/2014/main" id="{F5E97C79-B718-2741-918F-0ADCC0304063}"/>
              </a:ext>
            </a:extLst>
          </p:cNvPr>
          <p:cNvCxnSpPr/>
          <p:nvPr/>
        </p:nvCxnSpPr>
        <p:spPr>
          <a:xfrm rot="5400000">
            <a:off x="7161213" y="3929063"/>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35">
            <a:extLst>
              <a:ext uri="{FF2B5EF4-FFF2-40B4-BE49-F238E27FC236}">
                <a16:creationId xmlns:a16="http://schemas.microsoft.com/office/drawing/2014/main" id="{B8D7A493-580B-DB42-A0AA-D844023DC40D}"/>
              </a:ext>
            </a:extLst>
          </p:cNvPr>
          <p:cNvSpPr txBox="1">
            <a:spLocks noChangeArrowheads="1"/>
          </p:cNvSpPr>
          <p:nvPr/>
        </p:nvSpPr>
        <p:spPr bwMode="auto">
          <a:xfrm>
            <a:off x="7804150" y="3497263"/>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玩家拥有的</a:t>
            </a:r>
            <a:endParaRPr lang="en-US" altLang="zh-CN" sz="1800" i="0"/>
          </a:p>
          <a:p>
            <a:pPr eaLnBrk="1" hangingPunct="1">
              <a:lnSpc>
                <a:spcPct val="100000"/>
              </a:lnSpc>
              <a:spcBef>
                <a:spcPct val="0"/>
              </a:spcBef>
              <a:buClrTx/>
              <a:buFontTx/>
              <a:buNone/>
            </a:pPr>
            <a:r>
              <a:rPr lang="zh-CN" altLang="en-US" sz="1800" i="0"/>
              <a:t>游戏内经验</a:t>
            </a:r>
          </a:p>
        </p:txBody>
      </p:sp>
    </p:spTree>
    <p:extLst>
      <p:ext uri="{BB962C8B-B14F-4D97-AF65-F5344CB8AC3E}">
        <p14:creationId xmlns:p14="http://schemas.microsoft.com/office/powerpoint/2010/main" val="1334847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8" name="矩形 7">
            <a:extLst>
              <a:ext uri="{FF2B5EF4-FFF2-40B4-BE49-F238E27FC236}">
                <a16:creationId xmlns:a16="http://schemas.microsoft.com/office/drawing/2014/main" id="{C057579F-4652-3144-A0F8-C61AB9D50579}"/>
              </a:ext>
            </a:extLst>
          </p:cNvPr>
          <p:cNvSpPr/>
          <p:nvPr/>
        </p:nvSpPr>
        <p:spPr>
          <a:xfrm>
            <a:off x="2546246" y="2562953"/>
            <a:ext cx="7376864" cy="923330"/>
          </a:xfrm>
          <a:prstGeom prst="rect">
            <a:avLst/>
          </a:prstGeom>
        </p:spPr>
        <p:txBody>
          <a:bodyPr wrap="square">
            <a:spAutoFit/>
          </a:bodyPr>
          <a:lstStyle/>
          <a:p>
            <a:r>
              <a:rPr lang="zh-CN" altLang="en-US" dirty="0"/>
              <a:t>经济构件：市场</a:t>
            </a:r>
            <a:endParaRPr lang="en-US" altLang="zh-CN" dirty="0"/>
          </a:p>
          <a:p>
            <a:pPr marL="285750" indent="-285750">
              <a:buFont typeface="Arial" panose="020B0604020202020204" pitchFamily="34" charset="0"/>
              <a:buChar char="•"/>
            </a:pPr>
            <a:r>
              <a:rPr lang="zh-CN" altLang="en-US" dirty="0"/>
              <a:t>也使用劳工来从外界牵引资源，然而只是将资源存储在一个池中，以备外界需要。牵引一定数量资源后就封闭输入通路</a:t>
            </a:r>
          </a:p>
        </p:txBody>
      </p:sp>
      <p:pic>
        <p:nvPicPr>
          <p:cNvPr id="9" name="Picture 4">
            <a:extLst>
              <a:ext uri="{FF2B5EF4-FFF2-40B4-BE49-F238E27FC236}">
                <a16:creationId xmlns:a16="http://schemas.microsoft.com/office/drawing/2014/main" id="{7E5928C1-1F57-FB46-B4B1-ECD969E5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762" y="3799452"/>
            <a:ext cx="604202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2308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AAE21D10-412A-B841-A28F-80BF95BCAB38}"/>
              </a:ext>
            </a:extLst>
          </p:cNvPr>
          <p:cNvSpPr/>
          <p:nvPr/>
        </p:nvSpPr>
        <p:spPr>
          <a:xfrm>
            <a:off x="2069860" y="2845257"/>
            <a:ext cx="7376864" cy="2862322"/>
          </a:xfrm>
          <a:prstGeom prst="rect">
            <a:avLst/>
          </a:prstGeom>
        </p:spPr>
        <p:txBody>
          <a:bodyPr wrap="square">
            <a:spAutoFit/>
          </a:bodyPr>
          <a:lstStyle/>
          <a:p>
            <a:r>
              <a:rPr lang="zh-CN" altLang="en-US" dirty="0"/>
              <a:t>经济构件：这些经济组件能以各种各样的方式联系到一起</a:t>
            </a:r>
          </a:p>
          <a:p>
            <a:pPr marL="285750" indent="-285750">
              <a:buFont typeface="Arial" panose="020B0604020202020204" pitchFamily="34" charset="0"/>
              <a:buChar char="•"/>
            </a:pPr>
            <a:r>
              <a:rPr lang="zh-CN" altLang="en-US" dirty="0"/>
              <a:t>市场和橄榄农场都需要劳工才能运行</a:t>
            </a:r>
          </a:p>
          <a:p>
            <a:pPr marL="285750" indent="-285750">
              <a:buFont typeface="Arial" panose="020B0604020202020204" pitchFamily="34" charset="0"/>
              <a:buChar char="•"/>
            </a:pPr>
            <a:r>
              <a:rPr lang="zh-CN" altLang="en-US" dirty="0"/>
              <a:t>资源在农场中生产并储存，并以这种方式供经济系统中的其他组件利用</a:t>
            </a:r>
          </a:p>
          <a:p>
            <a:pPr marL="285750" indent="-285750">
              <a:buFont typeface="Arial" panose="020B0604020202020204" pitchFamily="34" charset="0"/>
              <a:buChar char="•"/>
            </a:pPr>
            <a:r>
              <a:rPr lang="zh-CN" altLang="en-US" dirty="0"/>
              <a:t>这些组件全都同时具有输入端和输出端，使得它们与其他组件之间有了更多的连结方式，也更容易产生较长的经济链和经济循环</a:t>
            </a:r>
          </a:p>
          <a:p>
            <a:pPr marL="285750" indent="-285750">
              <a:buFont typeface="Arial" panose="020B0604020202020204" pitchFamily="34" charset="0"/>
              <a:buChar char="•"/>
            </a:pPr>
            <a:r>
              <a:rPr lang="zh-CN" altLang="en-US" dirty="0"/>
              <a:t>这些条件使玩家可以自由创造多种多样的经济结构。在某些游戏中，这甚至可能意味着会存在不同的支配性经济结构，玩家可以用这些组件将它们构建出来</a:t>
            </a:r>
          </a:p>
          <a:p>
            <a:endParaRPr lang="zh-CN" altLang="en-US" dirty="0"/>
          </a:p>
        </p:txBody>
      </p:sp>
    </p:spTree>
    <p:extLst>
      <p:ext uri="{BB962C8B-B14F-4D97-AF65-F5344CB8AC3E}">
        <p14:creationId xmlns:p14="http://schemas.microsoft.com/office/powerpoint/2010/main" val="26936150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点击一次</a:t>
            </a:r>
            <a:r>
              <a:rPr lang="en" altLang="zh-CN" dirty="0"/>
              <a:t>A</a:t>
            </a:r>
            <a:r>
              <a:rPr lang="zh-CN" altLang="en-US" dirty="0"/>
              <a:t>池后，</a:t>
            </a:r>
            <a:r>
              <a:rPr lang="en" altLang="zh-CN" dirty="0"/>
              <a:t>A</a:t>
            </a:r>
            <a:r>
              <a:rPr lang="zh-CN" altLang="en-US" dirty="0"/>
              <a:t>池会有多少资源</a:t>
            </a:r>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8" name="Picture 2">
            <a:extLst>
              <a:ext uri="{FF2B5EF4-FFF2-40B4-BE49-F238E27FC236}">
                <a16:creationId xmlns:a16="http://schemas.microsoft.com/office/drawing/2014/main" id="{7F76DBF5-741F-8048-A218-646F45467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168" y="1404873"/>
            <a:ext cx="4881111"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0262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点击一次</a:t>
            </a:r>
            <a:r>
              <a:rPr lang="en" altLang="zh-CN" dirty="0"/>
              <a:t>A</a:t>
            </a:r>
            <a:r>
              <a:rPr lang="zh-CN" altLang="en-US" dirty="0"/>
              <a:t>池后，</a:t>
            </a:r>
            <a:r>
              <a:rPr lang="en" altLang="zh-CN" dirty="0"/>
              <a:t>A</a:t>
            </a:r>
            <a:r>
              <a:rPr lang="zh-CN" altLang="en-US" dirty="0"/>
              <a:t>池会有多少资源</a:t>
            </a:r>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3" name="组合 2">
            <a:extLst>
              <a:ext uri="{FF2B5EF4-FFF2-40B4-BE49-F238E27FC236}">
                <a16:creationId xmlns:a16="http://schemas.microsoft.com/office/drawing/2014/main" id="{0A34902D-9163-434E-B222-0D9EFE80E387}"/>
              </a:ext>
            </a:extLst>
          </p:cNvPr>
          <p:cNvGrpSpPr/>
          <p:nvPr/>
        </p:nvGrpSpPr>
        <p:grpSpPr>
          <a:xfrm>
            <a:off x="6894168" y="1404873"/>
            <a:ext cx="4881111" cy="4896544"/>
            <a:chOff x="2339752" y="1931500"/>
            <a:chExt cx="4881111" cy="4896544"/>
          </a:xfrm>
        </p:grpSpPr>
        <p:pic>
          <p:nvPicPr>
            <p:cNvPr id="4" name="Picture 2">
              <a:extLst>
                <a:ext uri="{FF2B5EF4-FFF2-40B4-BE49-F238E27FC236}">
                  <a16:creationId xmlns:a16="http://schemas.microsoft.com/office/drawing/2014/main" id="{0C68CAC3-B198-214F-AF1C-C2256DCAD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931500"/>
              <a:ext cx="4881111"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B51C43FB-9D51-BC40-84E7-C8EFA5AAAE91}"/>
                </a:ext>
              </a:extLst>
            </p:cNvPr>
            <p:cNvGrpSpPr/>
            <p:nvPr/>
          </p:nvGrpSpPr>
          <p:grpSpPr>
            <a:xfrm>
              <a:off x="3325293" y="2996952"/>
              <a:ext cx="3766987" cy="3807445"/>
              <a:chOff x="3832621" y="1989138"/>
              <a:chExt cx="4122906" cy="4167187"/>
            </a:xfrm>
          </p:grpSpPr>
          <p:sp>
            <p:nvSpPr>
              <p:cNvPr id="6" name="文本框 1">
                <a:extLst>
                  <a:ext uri="{FF2B5EF4-FFF2-40B4-BE49-F238E27FC236}">
                    <a16:creationId xmlns:a16="http://schemas.microsoft.com/office/drawing/2014/main" id="{2C375CB6-9E01-BB4C-9552-D8960FF048CB}"/>
                  </a:ext>
                </a:extLst>
              </p:cNvPr>
              <p:cNvSpPr txBox="1">
                <a:spLocks noChangeArrowheads="1"/>
              </p:cNvSpPr>
              <p:nvPr/>
            </p:nvSpPr>
            <p:spPr bwMode="auto">
              <a:xfrm>
                <a:off x="3848496" y="1989138"/>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3</a:t>
                </a:r>
                <a:endParaRPr lang="zh-CN" altLang="en-US" sz="1800">
                  <a:solidFill>
                    <a:srgbClr val="FF0000"/>
                  </a:solidFill>
                  <a:ea typeface="宋体" panose="02010600030101010101" pitchFamily="2" charset="-122"/>
                </a:endParaRPr>
              </a:p>
            </p:txBody>
          </p:sp>
          <p:sp>
            <p:nvSpPr>
              <p:cNvPr id="7" name="文本框 5">
                <a:extLst>
                  <a:ext uri="{FF2B5EF4-FFF2-40B4-BE49-F238E27FC236}">
                    <a16:creationId xmlns:a16="http://schemas.microsoft.com/office/drawing/2014/main" id="{DD2C5284-42DE-D14A-8245-D0826A284E9F}"/>
                  </a:ext>
                </a:extLst>
              </p:cNvPr>
              <p:cNvSpPr txBox="1">
                <a:spLocks noChangeArrowheads="1"/>
              </p:cNvSpPr>
              <p:nvPr/>
            </p:nvSpPr>
            <p:spPr bwMode="auto">
              <a:xfrm>
                <a:off x="5745559" y="19891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2</a:t>
                </a:r>
                <a:endParaRPr lang="zh-CN" altLang="en-US" sz="1800" dirty="0">
                  <a:solidFill>
                    <a:srgbClr val="FF0000"/>
                  </a:solidFill>
                  <a:ea typeface="宋体" panose="02010600030101010101" pitchFamily="2" charset="-122"/>
                </a:endParaRPr>
              </a:p>
            </p:txBody>
          </p:sp>
          <p:sp>
            <p:nvSpPr>
              <p:cNvPr id="8" name="文本框 6">
                <a:extLst>
                  <a:ext uri="{FF2B5EF4-FFF2-40B4-BE49-F238E27FC236}">
                    <a16:creationId xmlns:a16="http://schemas.microsoft.com/office/drawing/2014/main" id="{21C517A0-27C9-8844-8CC3-F80A8D826EF5}"/>
                  </a:ext>
                </a:extLst>
              </p:cNvPr>
              <p:cNvSpPr txBox="1">
                <a:spLocks noChangeArrowheads="1"/>
              </p:cNvSpPr>
              <p:nvPr/>
            </p:nvSpPr>
            <p:spPr bwMode="auto">
              <a:xfrm>
                <a:off x="7642621" y="19891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0</a:t>
                </a:r>
                <a:endParaRPr lang="zh-CN" altLang="en-US" sz="1800" dirty="0">
                  <a:solidFill>
                    <a:srgbClr val="FF0000"/>
                  </a:solidFill>
                  <a:ea typeface="宋体" panose="02010600030101010101" pitchFamily="2" charset="-122"/>
                </a:endParaRPr>
              </a:p>
            </p:txBody>
          </p:sp>
          <p:sp>
            <p:nvSpPr>
              <p:cNvPr id="9" name="文本框 7">
                <a:extLst>
                  <a:ext uri="{FF2B5EF4-FFF2-40B4-BE49-F238E27FC236}">
                    <a16:creationId xmlns:a16="http://schemas.microsoft.com/office/drawing/2014/main" id="{BC483524-2833-B041-9494-D30EC27FA973}"/>
                  </a:ext>
                </a:extLst>
              </p:cNvPr>
              <p:cNvSpPr txBox="1">
                <a:spLocks noChangeArrowheads="1"/>
              </p:cNvSpPr>
              <p:nvPr/>
            </p:nvSpPr>
            <p:spPr bwMode="auto">
              <a:xfrm>
                <a:off x="3848496" y="388778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3</a:t>
                </a:r>
                <a:endParaRPr lang="zh-CN" altLang="en-US" sz="1800">
                  <a:solidFill>
                    <a:srgbClr val="FF0000"/>
                  </a:solidFill>
                  <a:ea typeface="宋体" panose="02010600030101010101" pitchFamily="2" charset="-122"/>
                </a:endParaRPr>
              </a:p>
            </p:txBody>
          </p:sp>
          <p:sp>
            <p:nvSpPr>
              <p:cNvPr id="10" name="文本框 8">
                <a:extLst>
                  <a:ext uri="{FF2B5EF4-FFF2-40B4-BE49-F238E27FC236}">
                    <a16:creationId xmlns:a16="http://schemas.microsoft.com/office/drawing/2014/main" id="{EF0B0A37-FCF5-FB45-B57E-1D3ECD59B596}"/>
                  </a:ext>
                </a:extLst>
              </p:cNvPr>
              <p:cNvSpPr txBox="1">
                <a:spLocks noChangeArrowheads="1"/>
              </p:cNvSpPr>
              <p:nvPr/>
            </p:nvSpPr>
            <p:spPr bwMode="auto">
              <a:xfrm>
                <a:off x="5745559" y="388778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4</a:t>
                </a:r>
                <a:endParaRPr lang="zh-CN" altLang="en-US" sz="1800">
                  <a:solidFill>
                    <a:srgbClr val="FF0000"/>
                  </a:solidFill>
                  <a:ea typeface="宋体" panose="02010600030101010101" pitchFamily="2" charset="-122"/>
                </a:endParaRPr>
              </a:p>
            </p:txBody>
          </p:sp>
          <p:sp>
            <p:nvSpPr>
              <p:cNvPr id="11" name="文本框 9">
                <a:extLst>
                  <a:ext uri="{FF2B5EF4-FFF2-40B4-BE49-F238E27FC236}">
                    <a16:creationId xmlns:a16="http://schemas.microsoft.com/office/drawing/2014/main" id="{6EF7913B-2B3F-104D-97AE-4FB203852B75}"/>
                  </a:ext>
                </a:extLst>
              </p:cNvPr>
              <p:cNvSpPr txBox="1">
                <a:spLocks noChangeArrowheads="1"/>
              </p:cNvSpPr>
              <p:nvPr/>
            </p:nvSpPr>
            <p:spPr bwMode="auto">
              <a:xfrm>
                <a:off x="7642621" y="388778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2</a:t>
                </a:r>
                <a:endParaRPr lang="zh-CN" altLang="en-US" sz="1800" dirty="0">
                  <a:solidFill>
                    <a:srgbClr val="FF0000"/>
                  </a:solidFill>
                  <a:ea typeface="宋体" panose="02010600030101010101" pitchFamily="2" charset="-122"/>
                </a:endParaRPr>
              </a:p>
            </p:txBody>
          </p:sp>
          <p:sp>
            <p:nvSpPr>
              <p:cNvPr id="12" name="文本框 10">
                <a:extLst>
                  <a:ext uri="{FF2B5EF4-FFF2-40B4-BE49-F238E27FC236}">
                    <a16:creationId xmlns:a16="http://schemas.microsoft.com/office/drawing/2014/main" id="{5C1671BD-CF89-DF4B-A681-8EC6815E9774}"/>
                  </a:ext>
                </a:extLst>
              </p:cNvPr>
              <p:cNvSpPr txBox="1">
                <a:spLocks noChangeArrowheads="1"/>
              </p:cNvSpPr>
              <p:nvPr/>
            </p:nvSpPr>
            <p:spPr bwMode="auto">
              <a:xfrm>
                <a:off x="3832621" y="578643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0</a:t>
                </a:r>
                <a:endParaRPr lang="zh-CN" altLang="en-US" sz="1800">
                  <a:solidFill>
                    <a:srgbClr val="FF0000"/>
                  </a:solidFill>
                  <a:ea typeface="宋体" panose="02010600030101010101" pitchFamily="2" charset="-122"/>
                </a:endParaRPr>
              </a:p>
            </p:txBody>
          </p:sp>
          <p:sp>
            <p:nvSpPr>
              <p:cNvPr id="13" name="文本框 11">
                <a:extLst>
                  <a:ext uri="{FF2B5EF4-FFF2-40B4-BE49-F238E27FC236}">
                    <a16:creationId xmlns:a16="http://schemas.microsoft.com/office/drawing/2014/main" id="{2BFC4C9A-1E0F-2F48-A567-429F9C25E628}"/>
                  </a:ext>
                </a:extLst>
              </p:cNvPr>
              <p:cNvSpPr txBox="1">
                <a:spLocks noChangeArrowheads="1"/>
              </p:cNvSpPr>
              <p:nvPr/>
            </p:nvSpPr>
            <p:spPr bwMode="auto">
              <a:xfrm>
                <a:off x="6753621" y="578643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1</a:t>
                </a:r>
                <a:endParaRPr lang="zh-CN" altLang="en-US" sz="1800">
                  <a:solidFill>
                    <a:srgbClr val="FF0000"/>
                  </a:solidFill>
                  <a:ea typeface="宋体" panose="02010600030101010101" pitchFamily="2" charset="-122"/>
                </a:endParaRPr>
              </a:p>
            </p:txBody>
          </p:sp>
        </p:grpSp>
      </p:grpSp>
    </p:spTree>
    <p:extLst>
      <p:ext uri="{BB962C8B-B14F-4D97-AF65-F5344CB8AC3E}">
        <p14:creationId xmlns:p14="http://schemas.microsoft.com/office/powerpoint/2010/main" val="3732402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将所有资源转移到</a:t>
            </a:r>
            <a:r>
              <a:rPr lang="en" altLang="zh-CN" dirty="0"/>
              <a:t>A</a:t>
            </a:r>
            <a:r>
              <a:rPr lang="zh-CN" altLang="en-US" dirty="0"/>
              <a:t>池，每张图最少需要点击多少次</a:t>
            </a:r>
          </a:p>
          <a:p>
            <a:endParaRPr lang="zh-CN" altLang="en-US" dirty="0"/>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15" name="文本框 14">
            <a:extLst>
              <a:ext uri="{FF2B5EF4-FFF2-40B4-BE49-F238E27FC236}">
                <a16:creationId xmlns:a16="http://schemas.microsoft.com/office/drawing/2014/main" id="{C103F55D-4C45-0F47-B5EA-212ADC4CA2B7}"/>
              </a:ext>
            </a:extLst>
          </p:cNvPr>
          <p:cNvSpPr txBox="1"/>
          <p:nvPr/>
        </p:nvSpPr>
        <p:spPr>
          <a:xfrm>
            <a:off x="1251252" y="3222028"/>
            <a:ext cx="184731" cy="369332"/>
          </a:xfrm>
          <a:prstGeom prst="rect">
            <a:avLst/>
          </a:prstGeom>
          <a:noFill/>
        </p:spPr>
        <p:txBody>
          <a:bodyPr wrap="none" rtlCol="0">
            <a:spAutoFit/>
          </a:bodyPr>
          <a:lstStyle/>
          <a:p>
            <a:endParaRPr kumimoji="1" lang="zh-CN" altLang="en-US" dirty="0"/>
          </a:p>
        </p:txBody>
      </p:sp>
      <p:pic>
        <p:nvPicPr>
          <p:cNvPr id="16" name="Picture 2">
            <a:extLst>
              <a:ext uri="{FF2B5EF4-FFF2-40B4-BE49-F238E27FC236}">
                <a16:creationId xmlns:a16="http://schemas.microsoft.com/office/drawing/2014/main" id="{DE95C7D0-730B-7740-9922-B55331331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119" y="2668306"/>
            <a:ext cx="800576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217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将所有资源转移到</a:t>
            </a:r>
            <a:r>
              <a:rPr lang="en" altLang="zh-CN" dirty="0"/>
              <a:t>A</a:t>
            </a:r>
            <a:r>
              <a:rPr lang="zh-CN" altLang="en-US" dirty="0"/>
              <a:t>池，每张图最少需要点击多少次</a:t>
            </a:r>
          </a:p>
          <a:p>
            <a:endParaRPr lang="zh-CN" altLang="en-US" dirty="0"/>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14" name="组合 13">
            <a:extLst>
              <a:ext uri="{FF2B5EF4-FFF2-40B4-BE49-F238E27FC236}">
                <a16:creationId xmlns:a16="http://schemas.microsoft.com/office/drawing/2014/main" id="{30F2BB19-3931-7B4D-8779-86B2078539B4}"/>
              </a:ext>
            </a:extLst>
          </p:cNvPr>
          <p:cNvGrpSpPr/>
          <p:nvPr/>
        </p:nvGrpSpPr>
        <p:grpSpPr>
          <a:xfrm>
            <a:off x="1251252" y="2668306"/>
            <a:ext cx="8847629" cy="3182937"/>
            <a:chOff x="1251252" y="2668306"/>
            <a:chExt cx="8847629" cy="3182937"/>
          </a:xfrm>
        </p:grpSpPr>
        <p:sp>
          <p:nvSpPr>
            <p:cNvPr id="15" name="文本框 14">
              <a:extLst>
                <a:ext uri="{FF2B5EF4-FFF2-40B4-BE49-F238E27FC236}">
                  <a16:creationId xmlns:a16="http://schemas.microsoft.com/office/drawing/2014/main" id="{C103F55D-4C45-0F47-B5EA-212ADC4CA2B7}"/>
                </a:ext>
              </a:extLst>
            </p:cNvPr>
            <p:cNvSpPr txBox="1"/>
            <p:nvPr/>
          </p:nvSpPr>
          <p:spPr>
            <a:xfrm>
              <a:off x="1251252" y="3222028"/>
              <a:ext cx="184731" cy="369332"/>
            </a:xfrm>
            <a:prstGeom prst="rect">
              <a:avLst/>
            </a:prstGeom>
            <a:noFill/>
          </p:spPr>
          <p:txBody>
            <a:bodyPr wrap="none" rtlCol="0">
              <a:spAutoFit/>
            </a:bodyPr>
            <a:lstStyle/>
            <a:p>
              <a:endParaRPr kumimoji="1" lang="zh-CN" altLang="en-US" dirty="0"/>
            </a:p>
          </p:txBody>
        </p:sp>
        <p:pic>
          <p:nvPicPr>
            <p:cNvPr id="16" name="Picture 2">
              <a:extLst>
                <a:ext uri="{FF2B5EF4-FFF2-40B4-BE49-F238E27FC236}">
                  <a16:creationId xmlns:a16="http://schemas.microsoft.com/office/drawing/2014/main" id="{DE95C7D0-730B-7740-9922-B55331331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119" y="2668306"/>
              <a:ext cx="800576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1EC70F4C-3676-0B42-843E-31D2B8D6D611}"/>
                </a:ext>
              </a:extLst>
            </p:cNvPr>
            <p:cNvGrpSpPr/>
            <p:nvPr/>
          </p:nvGrpSpPr>
          <p:grpSpPr>
            <a:xfrm>
              <a:off x="4062611" y="3694283"/>
              <a:ext cx="5832475" cy="2091770"/>
              <a:chOff x="2627313" y="2997200"/>
              <a:chExt cx="5832475" cy="2091770"/>
            </a:xfrm>
          </p:grpSpPr>
          <p:sp>
            <p:nvSpPr>
              <p:cNvPr id="18" name="文本框 4">
                <a:extLst>
                  <a:ext uri="{FF2B5EF4-FFF2-40B4-BE49-F238E27FC236}">
                    <a16:creationId xmlns:a16="http://schemas.microsoft.com/office/drawing/2014/main" id="{69E316FE-3022-EF4E-9E10-FC8F4BB976E0}"/>
                  </a:ext>
                </a:extLst>
              </p:cNvPr>
              <p:cNvSpPr txBox="1">
                <a:spLocks noChangeArrowheads="1"/>
              </p:cNvSpPr>
              <p:nvPr/>
            </p:nvSpPr>
            <p:spPr bwMode="auto">
              <a:xfrm>
                <a:off x="2627313" y="299720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4</a:t>
                </a:r>
                <a:endParaRPr lang="zh-CN" altLang="en-US" sz="1800">
                  <a:solidFill>
                    <a:srgbClr val="FF0000"/>
                  </a:solidFill>
                  <a:ea typeface="宋体" panose="02010600030101010101" pitchFamily="2" charset="-122"/>
                </a:endParaRPr>
              </a:p>
            </p:txBody>
          </p:sp>
          <p:sp>
            <p:nvSpPr>
              <p:cNvPr id="19" name="文本框 5">
                <a:extLst>
                  <a:ext uri="{FF2B5EF4-FFF2-40B4-BE49-F238E27FC236}">
                    <a16:creationId xmlns:a16="http://schemas.microsoft.com/office/drawing/2014/main" id="{0F40DB88-5EE8-DA47-996E-7A6492725DDF}"/>
                  </a:ext>
                </a:extLst>
              </p:cNvPr>
              <p:cNvSpPr txBox="1">
                <a:spLocks noChangeArrowheads="1"/>
              </p:cNvSpPr>
              <p:nvPr/>
            </p:nvSpPr>
            <p:spPr bwMode="auto">
              <a:xfrm>
                <a:off x="5465763" y="2997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3</a:t>
                </a:r>
                <a:endParaRPr lang="zh-CN" altLang="en-US" sz="1800" dirty="0">
                  <a:solidFill>
                    <a:srgbClr val="FF0000"/>
                  </a:solidFill>
                  <a:ea typeface="宋体" panose="02010600030101010101" pitchFamily="2" charset="-122"/>
                </a:endParaRPr>
              </a:p>
            </p:txBody>
          </p:sp>
          <p:sp>
            <p:nvSpPr>
              <p:cNvPr id="20" name="文本框 6">
                <a:extLst>
                  <a:ext uri="{FF2B5EF4-FFF2-40B4-BE49-F238E27FC236}">
                    <a16:creationId xmlns:a16="http://schemas.microsoft.com/office/drawing/2014/main" id="{1E7C53D1-ED44-2C4B-A866-B69B84B2FA1E}"/>
                  </a:ext>
                </a:extLst>
              </p:cNvPr>
              <p:cNvSpPr txBox="1">
                <a:spLocks noChangeArrowheads="1"/>
              </p:cNvSpPr>
              <p:nvPr/>
            </p:nvSpPr>
            <p:spPr bwMode="auto">
              <a:xfrm>
                <a:off x="8147050" y="299720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5</a:t>
                </a:r>
                <a:endParaRPr lang="zh-CN" altLang="en-US" sz="1800">
                  <a:solidFill>
                    <a:srgbClr val="FF0000"/>
                  </a:solidFill>
                  <a:ea typeface="宋体" panose="02010600030101010101" pitchFamily="2" charset="-122"/>
                </a:endParaRPr>
              </a:p>
            </p:txBody>
          </p:sp>
          <p:sp>
            <p:nvSpPr>
              <p:cNvPr id="21" name="文本框 7">
                <a:extLst>
                  <a:ext uri="{FF2B5EF4-FFF2-40B4-BE49-F238E27FC236}">
                    <a16:creationId xmlns:a16="http://schemas.microsoft.com/office/drawing/2014/main" id="{980D15F3-3BAF-FA42-ADF4-EABC98678306}"/>
                  </a:ext>
                </a:extLst>
              </p:cNvPr>
              <p:cNvSpPr txBox="1">
                <a:spLocks noChangeArrowheads="1"/>
              </p:cNvSpPr>
              <p:nvPr/>
            </p:nvSpPr>
            <p:spPr bwMode="auto">
              <a:xfrm>
                <a:off x="2627313" y="47196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4</a:t>
                </a:r>
                <a:endParaRPr lang="zh-CN" altLang="en-US" sz="1800" dirty="0">
                  <a:solidFill>
                    <a:srgbClr val="FF0000"/>
                  </a:solidFill>
                  <a:ea typeface="宋体" panose="02010600030101010101" pitchFamily="2" charset="-122"/>
                </a:endParaRPr>
              </a:p>
            </p:txBody>
          </p:sp>
          <p:sp>
            <p:nvSpPr>
              <p:cNvPr id="22" name="文本框 8">
                <a:extLst>
                  <a:ext uri="{FF2B5EF4-FFF2-40B4-BE49-F238E27FC236}">
                    <a16:creationId xmlns:a16="http://schemas.microsoft.com/office/drawing/2014/main" id="{9ABA249C-0736-C747-9CD8-1E2597F8FADB}"/>
                  </a:ext>
                </a:extLst>
              </p:cNvPr>
              <p:cNvSpPr txBox="1">
                <a:spLocks noChangeArrowheads="1"/>
              </p:cNvSpPr>
              <p:nvPr/>
            </p:nvSpPr>
            <p:spPr bwMode="auto">
              <a:xfrm>
                <a:off x="5459413" y="47164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3</a:t>
                </a:r>
                <a:endParaRPr lang="zh-CN" altLang="en-US" sz="1800">
                  <a:solidFill>
                    <a:srgbClr val="FF0000"/>
                  </a:solidFill>
                  <a:ea typeface="宋体" panose="02010600030101010101" pitchFamily="2" charset="-122"/>
                </a:endParaRPr>
              </a:p>
            </p:txBody>
          </p:sp>
          <p:sp>
            <p:nvSpPr>
              <p:cNvPr id="23" name="文本框 9">
                <a:extLst>
                  <a:ext uri="{FF2B5EF4-FFF2-40B4-BE49-F238E27FC236}">
                    <a16:creationId xmlns:a16="http://schemas.microsoft.com/office/drawing/2014/main" id="{F51DDC47-C998-4441-BFBD-CB1A78A30726}"/>
                  </a:ext>
                </a:extLst>
              </p:cNvPr>
              <p:cNvSpPr txBox="1">
                <a:spLocks noChangeArrowheads="1"/>
              </p:cNvSpPr>
              <p:nvPr/>
            </p:nvSpPr>
            <p:spPr bwMode="auto">
              <a:xfrm>
                <a:off x="8020050" y="4716463"/>
                <a:ext cx="439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10</a:t>
                </a:r>
                <a:endParaRPr lang="zh-CN" altLang="en-US" sz="1800" dirty="0">
                  <a:solidFill>
                    <a:srgbClr val="FF0000"/>
                  </a:solidFill>
                  <a:ea typeface="宋体" panose="02010600030101010101" pitchFamily="2" charset="-122"/>
                </a:endParaRPr>
              </a:p>
            </p:txBody>
          </p:sp>
        </p:grpSp>
      </p:grpSp>
    </p:spTree>
    <p:extLst>
      <p:ext uri="{BB962C8B-B14F-4D97-AF65-F5344CB8AC3E}">
        <p14:creationId xmlns:p14="http://schemas.microsoft.com/office/powerpoint/2010/main" val="11000781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要获得游戏胜利</a:t>
            </a:r>
            <a:endParaRPr lang="en-US" altLang="zh-CN" dirty="0"/>
          </a:p>
          <a:p>
            <a:pPr marL="0" indent="0">
              <a:buNone/>
            </a:pPr>
            <a:r>
              <a:rPr lang="en-US" altLang="zh-CN" dirty="0"/>
              <a:t>   </a:t>
            </a:r>
            <a:r>
              <a:rPr lang="zh-CN" altLang="en-US" dirty="0"/>
              <a:t>每张图中最少需点击多少次？</a:t>
            </a:r>
          </a:p>
          <a:p>
            <a:endParaRPr lang="zh-CN" altLang="en-US" dirty="0"/>
          </a:p>
          <a:p>
            <a:endParaRPr lang="zh-CN" altLang="en-US" dirty="0"/>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5" name="Picture 2">
            <a:extLst>
              <a:ext uri="{FF2B5EF4-FFF2-40B4-BE49-F238E27FC236}">
                <a16:creationId xmlns:a16="http://schemas.microsoft.com/office/drawing/2014/main" id="{EEEEE737-E552-C64B-A582-6B49E5678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076325"/>
            <a:ext cx="5374003" cy="53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376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课后习题</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要获得游戏胜利</a:t>
            </a:r>
            <a:endParaRPr lang="en-US" altLang="zh-CN" dirty="0"/>
          </a:p>
          <a:p>
            <a:pPr marL="0" indent="0">
              <a:buNone/>
            </a:pPr>
            <a:r>
              <a:rPr lang="en-US" altLang="zh-CN" dirty="0"/>
              <a:t>   </a:t>
            </a:r>
            <a:r>
              <a:rPr lang="zh-CN" altLang="en-US" dirty="0"/>
              <a:t>每张图中最少需点击多少次？</a:t>
            </a:r>
          </a:p>
          <a:p>
            <a:endParaRPr lang="zh-CN" altLang="en-US" dirty="0"/>
          </a:p>
          <a:p>
            <a:endParaRPr lang="zh-CN" altLang="en-US" dirty="0"/>
          </a:p>
          <a:p>
            <a:endParaRPr lang="zh-CN" altLang="en-US" dirty="0"/>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3" name="组合 2">
            <a:extLst>
              <a:ext uri="{FF2B5EF4-FFF2-40B4-BE49-F238E27FC236}">
                <a16:creationId xmlns:a16="http://schemas.microsoft.com/office/drawing/2014/main" id="{79DB407D-12C4-DE4C-B655-379B92352235}"/>
              </a:ext>
            </a:extLst>
          </p:cNvPr>
          <p:cNvGrpSpPr/>
          <p:nvPr/>
        </p:nvGrpSpPr>
        <p:grpSpPr>
          <a:xfrm>
            <a:off x="6095999" y="1076325"/>
            <a:ext cx="5374003" cy="5374003"/>
            <a:chOff x="6318884" y="1288795"/>
            <a:chExt cx="4608512" cy="4608512"/>
          </a:xfrm>
        </p:grpSpPr>
        <p:pic>
          <p:nvPicPr>
            <p:cNvPr id="25" name="Picture 2">
              <a:extLst>
                <a:ext uri="{FF2B5EF4-FFF2-40B4-BE49-F238E27FC236}">
                  <a16:creationId xmlns:a16="http://schemas.microsoft.com/office/drawing/2014/main" id="{EEEEE737-E552-C64B-A582-6B49E5678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884" y="1288795"/>
              <a:ext cx="460851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25">
              <a:extLst>
                <a:ext uri="{FF2B5EF4-FFF2-40B4-BE49-F238E27FC236}">
                  <a16:creationId xmlns:a16="http://schemas.microsoft.com/office/drawing/2014/main" id="{715C4F1F-FFE5-B049-B6E9-102F10C02A95}"/>
                </a:ext>
              </a:extLst>
            </p:cNvPr>
            <p:cNvGrpSpPr/>
            <p:nvPr/>
          </p:nvGrpSpPr>
          <p:grpSpPr>
            <a:xfrm>
              <a:off x="7975068" y="2296907"/>
              <a:ext cx="2738605" cy="3481459"/>
              <a:chOff x="4800600" y="1793350"/>
              <a:chExt cx="3767946" cy="4790012"/>
            </a:xfrm>
          </p:grpSpPr>
          <p:sp>
            <p:nvSpPr>
              <p:cNvPr id="27" name="文本框 1">
                <a:extLst>
                  <a:ext uri="{FF2B5EF4-FFF2-40B4-BE49-F238E27FC236}">
                    <a16:creationId xmlns:a16="http://schemas.microsoft.com/office/drawing/2014/main" id="{8BCDFED8-E086-A743-9442-9FC8AA801E20}"/>
                  </a:ext>
                </a:extLst>
              </p:cNvPr>
              <p:cNvSpPr txBox="1">
                <a:spLocks noChangeArrowheads="1"/>
              </p:cNvSpPr>
              <p:nvPr/>
            </p:nvSpPr>
            <p:spPr bwMode="auto">
              <a:xfrm>
                <a:off x="4800600" y="17933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a:solidFill>
                      <a:srgbClr val="FF0000"/>
                    </a:solidFill>
                    <a:ea typeface="宋体" panose="02010600030101010101" pitchFamily="2" charset="-122"/>
                  </a:rPr>
                  <a:t>1</a:t>
                </a:r>
                <a:endParaRPr lang="zh-CN" altLang="en-US" sz="1800">
                  <a:solidFill>
                    <a:srgbClr val="FF0000"/>
                  </a:solidFill>
                  <a:ea typeface="宋体" panose="02010600030101010101" pitchFamily="2" charset="-122"/>
                </a:endParaRPr>
              </a:p>
            </p:txBody>
          </p:sp>
          <p:sp>
            <p:nvSpPr>
              <p:cNvPr id="28" name="文本框 1">
                <a:extLst>
                  <a:ext uri="{FF2B5EF4-FFF2-40B4-BE49-F238E27FC236}">
                    <a16:creationId xmlns:a16="http://schemas.microsoft.com/office/drawing/2014/main" id="{7FA83F34-8D9E-DE40-B7B6-7FACB5D9573D}"/>
                  </a:ext>
                </a:extLst>
              </p:cNvPr>
              <p:cNvSpPr txBox="1">
                <a:spLocks noChangeArrowheads="1"/>
              </p:cNvSpPr>
              <p:nvPr/>
            </p:nvSpPr>
            <p:spPr bwMode="auto">
              <a:xfrm>
                <a:off x="8244408" y="17933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4</a:t>
                </a:r>
                <a:endParaRPr lang="zh-CN" altLang="en-US" sz="1800" dirty="0">
                  <a:solidFill>
                    <a:srgbClr val="FF0000"/>
                  </a:solidFill>
                  <a:ea typeface="宋体" panose="02010600030101010101" pitchFamily="2" charset="-122"/>
                </a:endParaRPr>
              </a:p>
            </p:txBody>
          </p:sp>
          <p:sp>
            <p:nvSpPr>
              <p:cNvPr id="29" name="文本框 1">
                <a:extLst>
                  <a:ext uri="{FF2B5EF4-FFF2-40B4-BE49-F238E27FC236}">
                    <a16:creationId xmlns:a16="http://schemas.microsoft.com/office/drawing/2014/main" id="{C3B1BAFC-7C15-0042-BF1E-BA75D8A56A58}"/>
                  </a:ext>
                </a:extLst>
              </p:cNvPr>
              <p:cNvSpPr txBox="1">
                <a:spLocks noChangeArrowheads="1"/>
              </p:cNvSpPr>
              <p:nvPr/>
            </p:nvSpPr>
            <p:spPr bwMode="auto">
              <a:xfrm>
                <a:off x="4812001" y="393305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7</a:t>
                </a:r>
                <a:endParaRPr lang="zh-CN" altLang="en-US" sz="1800" dirty="0">
                  <a:solidFill>
                    <a:srgbClr val="FF0000"/>
                  </a:solidFill>
                  <a:ea typeface="宋体" panose="02010600030101010101" pitchFamily="2" charset="-122"/>
                </a:endParaRPr>
              </a:p>
            </p:txBody>
          </p:sp>
          <p:sp>
            <p:nvSpPr>
              <p:cNvPr id="30" name="文本框 1">
                <a:extLst>
                  <a:ext uri="{FF2B5EF4-FFF2-40B4-BE49-F238E27FC236}">
                    <a16:creationId xmlns:a16="http://schemas.microsoft.com/office/drawing/2014/main" id="{33D71B0C-A002-6C46-BDE6-46F9993A8D8F}"/>
                  </a:ext>
                </a:extLst>
              </p:cNvPr>
              <p:cNvSpPr txBox="1">
                <a:spLocks noChangeArrowheads="1"/>
              </p:cNvSpPr>
              <p:nvPr/>
            </p:nvSpPr>
            <p:spPr bwMode="auto">
              <a:xfrm>
                <a:off x="8244239" y="393305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6</a:t>
                </a:r>
                <a:endParaRPr lang="zh-CN" altLang="en-US" sz="1800" dirty="0">
                  <a:solidFill>
                    <a:srgbClr val="FF0000"/>
                  </a:solidFill>
                  <a:ea typeface="宋体" panose="02010600030101010101" pitchFamily="2" charset="-122"/>
                </a:endParaRPr>
              </a:p>
            </p:txBody>
          </p:sp>
          <p:sp>
            <p:nvSpPr>
              <p:cNvPr id="31" name="文本框 1">
                <a:extLst>
                  <a:ext uri="{FF2B5EF4-FFF2-40B4-BE49-F238E27FC236}">
                    <a16:creationId xmlns:a16="http://schemas.microsoft.com/office/drawing/2014/main" id="{648D0DF4-4650-BB41-94D0-CDABD7FC1F38}"/>
                  </a:ext>
                </a:extLst>
              </p:cNvPr>
              <p:cNvSpPr txBox="1">
                <a:spLocks noChangeArrowheads="1"/>
              </p:cNvSpPr>
              <p:nvPr/>
            </p:nvSpPr>
            <p:spPr bwMode="auto">
              <a:xfrm>
                <a:off x="4812170" y="6215062"/>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4</a:t>
                </a:r>
                <a:endParaRPr lang="zh-CN" altLang="en-US" sz="1800" dirty="0">
                  <a:solidFill>
                    <a:srgbClr val="FF0000"/>
                  </a:solidFill>
                  <a:ea typeface="宋体" panose="02010600030101010101" pitchFamily="2" charset="-122"/>
                </a:endParaRPr>
              </a:p>
            </p:txBody>
          </p:sp>
          <p:sp>
            <p:nvSpPr>
              <p:cNvPr id="32" name="文本框 1">
                <a:extLst>
                  <a:ext uri="{FF2B5EF4-FFF2-40B4-BE49-F238E27FC236}">
                    <a16:creationId xmlns:a16="http://schemas.microsoft.com/office/drawing/2014/main" id="{1E0B2731-66CE-D345-8EA4-F0A4ADFEFFC3}"/>
                  </a:ext>
                </a:extLst>
              </p:cNvPr>
              <p:cNvSpPr txBox="1">
                <a:spLocks noChangeArrowheads="1"/>
              </p:cNvSpPr>
              <p:nvPr/>
            </p:nvSpPr>
            <p:spPr bwMode="auto">
              <a:xfrm>
                <a:off x="8255809" y="6215062"/>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4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sz="2200"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dirty="0">
                    <a:solidFill>
                      <a:srgbClr val="FF0000"/>
                    </a:solidFill>
                    <a:ea typeface="宋体" panose="02010600030101010101" pitchFamily="2" charset="-122"/>
                  </a:rPr>
                  <a:t>4</a:t>
                </a:r>
                <a:endParaRPr lang="zh-CN" altLang="en-US" sz="1800" dirty="0">
                  <a:solidFill>
                    <a:srgbClr val="FF0000"/>
                  </a:solidFill>
                  <a:ea typeface="宋体" panose="02010600030101010101" pitchFamily="2" charset="-122"/>
                </a:endParaRPr>
              </a:p>
            </p:txBody>
          </p:sp>
        </p:grpSp>
      </p:grpSp>
    </p:spTree>
    <p:extLst>
      <p:ext uri="{BB962C8B-B14F-4D97-AF65-F5344CB8AC3E}">
        <p14:creationId xmlns:p14="http://schemas.microsoft.com/office/powerpoint/2010/main" val="473450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创造难度推进</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9" name="直接箭头连接符 33">
            <a:extLst>
              <a:ext uri="{FF2B5EF4-FFF2-40B4-BE49-F238E27FC236}">
                <a16:creationId xmlns:a16="http://schemas.microsoft.com/office/drawing/2014/main" id="{0B56CD7B-96E8-2645-9225-6C57D15C18BB}"/>
              </a:ext>
            </a:extLst>
          </p:cNvPr>
          <p:cNvCxnSpPr/>
          <p:nvPr/>
        </p:nvCxnSpPr>
        <p:spPr>
          <a:xfrm>
            <a:off x="4019550" y="6021388"/>
            <a:ext cx="4213225"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34">
            <a:extLst>
              <a:ext uri="{FF2B5EF4-FFF2-40B4-BE49-F238E27FC236}">
                <a16:creationId xmlns:a16="http://schemas.microsoft.com/office/drawing/2014/main" id="{B18051DC-732F-E445-8D16-BA9B3FB4BDE5}"/>
              </a:ext>
            </a:extLst>
          </p:cNvPr>
          <p:cNvCxnSpPr/>
          <p:nvPr/>
        </p:nvCxnSpPr>
        <p:spPr>
          <a:xfrm rot="5400000" flipH="1" flipV="1">
            <a:off x="2043907" y="40457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12">
            <a:extLst>
              <a:ext uri="{FF2B5EF4-FFF2-40B4-BE49-F238E27FC236}">
                <a16:creationId xmlns:a16="http://schemas.microsoft.com/office/drawing/2014/main" id="{975002F4-3757-9D4A-B30C-5350BC04205F}"/>
              </a:ext>
            </a:extLst>
          </p:cNvPr>
          <p:cNvSpPr txBox="1">
            <a:spLocks noChangeArrowheads="1"/>
          </p:cNvSpPr>
          <p:nvPr/>
        </p:nvSpPr>
        <p:spPr bwMode="auto">
          <a:xfrm>
            <a:off x="5803900" y="605948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时间</a:t>
            </a:r>
          </a:p>
        </p:txBody>
      </p:sp>
      <p:sp>
        <p:nvSpPr>
          <p:cNvPr id="22" name="TextBox 13">
            <a:extLst>
              <a:ext uri="{FF2B5EF4-FFF2-40B4-BE49-F238E27FC236}">
                <a16:creationId xmlns:a16="http://schemas.microsoft.com/office/drawing/2014/main" id="{9D1327BB-D362-7E4C-A263-B5FF5DFF58C9}"/>
              </a:ext>
            </a:extLst>
          </p:cNvPr>
          <p:cNvSpPr txBox="1">
            <a:spLocks noChangeArrowheads="1"/>
          </p:cNvSpPr>
          <p:nvPr/>
        </p:nvSpPr>
        <p:spPr bwMode="auto">
          <a:xfrm rot="16200000">
            <a:off x="3509962" y="3852863"/>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难度</a:t>
            </a:r>
          </a:p>
        </p:txBody>
      </p:sp>
      <p:cxnSp>
        <p:nvCxnSpPr>
          <p:cNvPr id="23" name="直接箭头连接符 37">
            <a:extLst>
              <a:ext uri="{FF2B5EF4-FFF2-40B4-BE49-F238E27FC236}">
                <a16:creationId xmlns:a16="http://schemas.microsoft.com/office/drawing/2014/main" id="{87A135DE-C3E8-FF42-BB33-3FA1FEE0EAA1}"/>
              </a:ext>
            </a:extLst>
          </p:cNvPr>
          <p:cNvCxnSpPr/>
          <p:nvPr/>
        </p:nvCxnSpPr>
        <p:spPr>
          <a:xfrm>
            <a:off x="4017963" y="4176713"/>
            <a:ext cx="4071937" cy="118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38">
            <a:extLst>
              <a:ext uri="{FF2B5EF4-FFF2-40B4-BE49-F238E27FC236}">
                <a16:creationId xmlns:a16="http://schemas.microsoft.com/office/drawing/2014/main" id="{7CFA73C3-490D-F946-A73D-A1022B290087}"/>
              </a:ext>
            </a:extLst>
          </p:cNvPr>
          <p:cNvCxnSpPr/>
          <p:nvPr/>
        </p:nvCxnSpPr>
        <p:spPr>
          <a:xfrm flipV="1">
            <a:off x="4017963" y="4156075"/>
            <a:ext cx="4057650" cy="206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39">
            <a:extLst>
              <a:ext uri="{FF2B5EF4-FFF2-40B4-BE49-F238E27FC236}">
                <a16:creationId xmlns:a16="http://schemas.microsoft.com/office/drawing/2014/main" id="{829A4D8E-B2D3-974C-A6F0-A4E65EB3368C}"/>
              </a:ext>
            </a:extLst>
          </p:cNvPr>
          <p:cNvCxnSpPr/>
          <p:nvPr/>
        </p:nvCxnSpPr>
        <p:spPr>
          <a:xfrm flipV="1">
            <a:off x="4017963" y="2286000"/>
            <a:ext cx="3929062" cy="135731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66AFA312-8F8D-424D-9F90-4B75212EA258}"/>
              </a:ext>
            </a:extLst>
          </p:cNvPr>
          <p:cNvSpPr txBox="1">
            <a:spLocks noChangeArrowheads="1"/>
          </p:cNvSpPr>
          <p:nvPr/>
        </p:nvSpPr>
        <p:spPr bwMode="auto">
          <a:xfrm>
            <a:off x="5981700" y="49879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感知难度</a:t>
            </a:r>
          </a:p>
        </p:txBody>
      </p:sp>
      <p:sp>
        <p:nvSpPr>
          <p:cNvPr id="27" name="TextBox 24">
            <a:extLst>
              <a:ext uri="{FF2B5EF4-FFF2-40B4-BE49-F238E27FC236}">
                <a16:creationId xmlns:a16="http://schemas.microsoft.com/office/drawing/2014/main" id="{CEBAB7A9-D78C-0541-886A-701B9697BA33}"/>
              </a:ext>
            </a:extLst>
          </p:cNvPr>
          <p:cNvSpPr txBox="1">
            <a:spLocks noChangeArrowheads="1"/>
          </p:cNvSpPr>
          <p:nvPr/>
        </p:nvSpPr>
        <p:spPr bwMode="auto">
          <a:xfrm>
            <a:off x="5981700" y="41433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相对难度</a:t>
            </a:r>
          </a:p>
        </p:txBody>
      </p:sp>
      <p:sp>
        <p:nvSpPr>
          <p:cNvPr id="28" name="TextBox 30">
            <a:extLst>
              <a:ext uri="{FF2B5EF4-FFF2-40B4-BE49-F238E27FC236}">
                <a16:creationId xmlns:a16="http://schemas.microsoft.com/office/drawing/2014/main" id="{0E8F1B3E-89D2-114D-8E85-679E6A74455D}"/>
              </a:ext>
            </a:extLst>
          </p:cNvPr>
          <p:cNvSpPr txBox="1">
            <a:spLocks noChangeArrowheads="1"/>
          </p:cNvSpPr>
          <p:nvPr/>
        </p:nvSpPr>
        <p:spPr bwMode="auto">
          <a:xfrm>
            <a:off x="5981700" y="28575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绝对难度</a:t>
            </a:r>
          </a:p>
        </p:txBody>
      </p:sp>
      <p:cxnSp>
        <p:nvCxnSpPr>
          <p:cNvPr id="29" name="直接箭头连接符 43">
            <a:extLst>
              <a:ext uri="{FF2B5EF4-FFF2-40B4-BE49-F238E27FC236}">
                <a16:creationId xmlns:a16="http://schemas.microsoft.com/office/drawing/2014/main" id="{26F88269-0E2E-9549-A8C9-CDE7C378F119}"/>
              </a:ext>
            </a:extLst>
          </p:cNvPr>
          <p:cNvCxnSpPr/>
          <p:nvPr/>
        </p:nvCxnSpPr>
        <p:spPr>
          <a:xfrm rot="5400000">
            <a:off x="6911975" y="3249613"/>
            <a:ext cx="1643063"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TextBox 33">
            <a:extLst>
              <a:ext uri="{FF2B5EF4-FFF2-40B4-BE49-F238E27FC236}">
                <a16:creationId xmlns:a16="http://schemas.microsoft.com/office/drawing/2014/main" id="{5311D7F7-B40D-5B46-95D8-18D50F88ADB9}"/>
              </a:ext>
            </a:extLst>
          </p:cNvPr>
          <p:cNvSpPr txBox="1">
            <a:spLocks noChangeArrowheads="1"/>
          </p:cNvSpPr>
          <p:nvPr/>
        </p:nvSpPr>
        <p:spPr bwMode="auto">
          <a:xfrm>
            <a:off x="7804150" y="2928938"/>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a:t>克服挑战</a:t>
            </a:r>
            <a:endParaRPr lang="en-US" altLang="zh-CN" sz="1800"/>
          </a:p>
          <a:p>
            <a:pPr eaLnBrk="1" hangingPunct="1">
              <a:lnSpc>
                <a:spcPct val="100000"/>
              </a:lnSpc>
              <a:spcBef>
                <a:spcPct val="0"/>
              </a:spcBef>
              <a:buClrTx/>
              <a:buFontTx/>
              <a:buNone/>
            </a:pPr>
            <a:r>
              <a:rPr lang="zh-CN" altLang="en-US" sz="1800"/>
              <a:t>所需的能力</a:t>
            </a:r>
          </a:p>
        </p:txBody>
      </p:sp>
      <p:cxnSp>
        <p:nvCxnSpPr>
          <p:cNvPr id="31" name="直接箭头连接符 45">
            <a:extLst>
              <a:ext uri="{FF2B5EF4-FFF2-40B4-BE49-F238E27FC236}">
                <a16:creationId xmlns:a16="http://schemas.microsoft.com/office/drawing/2014/main" id="{9F875140-0378-0240-9FE7-818AC08E5174}"/>
              </a:ext>
            </a:extLst>
          </p:cNvPr>
          <p:cNvCxnSpPr/>
          <p:nvPr/>
        </p:nvCxnSpPr>
        <p:spPr>
          <a:xfrm rot="5400000">
            <a:off x="7161213" y="4714875"/>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id="{BEB31498-3119-6648-B939-EE4812708811}"/>
              </a:ext>
            </a:extLst>
          </p:cNvPr>
          <p:cNvSpPr txBox="1">
            <a:spLocks noChangeArrowheads="1"/>
          </p:cNvSpPr>
          <p:nvPr/>
        </p:nvSpPr>
        <p:spPr bwMode="auto">
          <a:xfrm>
            <a:off x="7804150" y="4354513"/>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a:t>玩家拥有的</a:t>
            </a:r>
            <a:endParaRPr lang="en-US" altLang="zh-CN" sz="1800"/>
          </a:p>
          <a:p>
            <a:pPr eaLnBrk="1" hangingPunct="1">
              <a:lnSpc>
                <a:spcPct val="100000"/>
              </a:lnSpc>
              <a:spcBef>
                <a:spcPct val="0"/>
              </a:spcBef>
              <a:buClrTx/>
              <a:buFontTx/>
              <a:buNone/>
            </a:pPr>
            <a:r>
              <a:rPr lang="zh-CN" altLang="en-US" sz="1800"/>
              <a:t>游戏内经验</a:t>
            </a:r>
          </a:p>
        </p:txBody>
      </p:sp>
    </p:spTree>
    <p:extLst>
      <p:ext uri="{BB962C8B-B14F-4D97-AF65-F5344CB8AC3E}">
        <p14:creationId xmlns:p14="http://schemas.microsoft.com/office/powerpoint/2010/main" val="204652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创造难度推进</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8" name="直接箭头连接符 17">
            <a:extLst>
              <a:ext uri="{FF2B5EF4-FFF2-40B4-BE49-F238E27FC236}">
                <a16:creationId xmlns:a16="http://schemas.microsoft.com/office/drawing/2014/main" id="{F8B080F7-690A-444E-AA52-45BC8B7457BA}"/>
              </a:ext>
            </a:extLst>
          </p:cNvPr>
          <p:cNvCxnSpPr/>
          <p:nvPr/>
        </p:nvCxnSpPr>
        <p:spPr>
          <a:xfrm flipV="1">
            <a:off x="2319338" y="6065838"/>
            <a:ext cx="7202487" cy="19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18">
            <a:extLst>
              <a:ext uri="{FF2B5EF4-FFF2-40B4-BE49-F238E27FC236}">
                <a16:creationId xmlns:a16="http://schemas.microsoft.com/office/drawing/2014/main" id="{674046C6-C7A1-0349-B48D-4CBADB89925C}"/>
              </a:ext>
            </a:extLst>
          </p:cNvPr>
          <p:cNvCxnSpPr/>
          <p:nvPr/>
        </p:nvCxnSpPr>
        <p:spPr>
          <a:xfrm rot="5400000" flipH="1" flipV="1">
            <a:off x="345282" y="41092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B774EE55-4178-4C48-A2A6-9ABF18AF2E0B}"/>
              </a:ext>
            </a:extLst>
          </p:cNvPr>
          <p:cNvSpPr txBox="1">
            <a:spLocks noChangeArrowheads="1"/>
          </p:cNvSpPr>
          <p:nvPr/>
        </p:nvSpPr>
        <p:spPr bwMode="auto">
          <a:xfrm>
            <a:off x="5664200" y="6122988"/>
            <a:ext cx="6461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时间</a:t>
            </a:r>
          </a:p>
        </p:txBody>
      </p:sp>
      <p:sp>
        <p:nvSpPr>
          <p:cNvPr id="35" name="TextBox 6">
            <a:extLst>
              <a:ext uri="{FF2B5EF4-FFF2-40B4-BE49-F238E27FC236}">
                <a16:creationId xmlns:a16="http://schemas.microsoft.com/office/drawing/2014/main" id="{DD2BA7A2-34B9-DC4B-B4AA-78F85D890536}"/>
              </a:ext>
            </a:extLst>
          </p:cNvPr>
          <p:cNvSpPr txBox="1">
            <a:spLocks noChangeArrowheads="1"/>
          </p:cNvSpPr>
          <p:nvPr/>
        </p:nvSpPr>
        <p:spPr bwMode="auto">
          <a:xfrm rot="16200000">
            <a:off x="1466056" y="3917157"/>
            <a:ext cx="133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感知困难度</a:t>
            </a:r>
          </a:p>
        </p:txBody>
      </p:sp>
      <p:cxnSp>
        <p:nvCxnSpPr>
          <p:cNvPr id="36" name="直接连接符 21">
            <a:extLst>
              <a:ext uri="{FF2B5EF4-FFF2-40B4-BE49-F238E27FC236}">
                <a16:creationId xmlns:a16="http://schemas.microsoft.com/office/drawing/2014/main" id="{2531C356-3CD1-A14A-9D03-AAFD0E5F92AB}"/>
              </a:ext>
            </a:extLst>
          </p:cNvPr>
          <p:cNvCxnSpPr/>
          <p:nvPr/>
        </p:nvCxnSpPr>
        <p:spPr>
          <a:xfrm flipV="1">
            <a:off x="2306638" y="5208588"/>
            <a:ext cx="1000125" cy="21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22">
            <a:extLst>
              <a:ext uri="{FF2B5EF4-FFF2-40B4-BE49-F238E27FC236}">
                <a16:creationId xmlns:a16="http://schemas.microsoft.com/office/drawing/2014/main" id="{EDFFB59D-2441-FA48-A935-E207D1B9AE24}"/>
              </a:ext>
            </a:extLst>
          </p:cNvPr>
          <p:cNvCxnSpPr/>
          <p:nvPr/>
        </p:nvCxnSpPr>
        <p:spPr>
          <a:xfrm flipV="1">
            <a:off x="3306763" y="5135563"/>
            <a:ext cx="1214437" cy="428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23">
            <a:extLst>
              <a:ext uri="{FF2B5EF4-FFF2-40B4-BE49-F238E27FC236}">
                <a16:creationId xmlns:a16="http://schemas.microsoft.com/office/drawing/2014/main" id="{898650E0-EA7F-5348-A8E1-4F5E7E523D06}"/>
              </a:ext>
            </a:extLst>
          </p:cNvPr>
          <p:cNvCxnSpPr/>
          <p:nvPr/>
        </p:nvCxnSpPr>
        <p:spPr>
          <a:xfrm rot="5400000">
            <a:off x="3126581" y="5387182"/>
            <a:ext cx="35877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24">
            <a:extLst>
              <a:ext uri="{FF2B5EF4-FFF2-40B4-BE49-F238E27FC236}">
                <a16:creationId xmlns:a16="http://schemas.microsoft.com/office/drawing/2014/main" id="{FAAD2C48-96E0-9D4B-B220-878F9AFC95C8}"/>
              </a:ext>
            </a:extLst>
          </p:cNvPr>
          <p:cNvCxnSpPr/>
          <p:nvPr/>
        </p:nvCxnSpPr>
        <p:spPr>
          <a:xfrm rot="5400000">
            <a:off x="4342606" y="5314157"/>
            <a:ext cx="35877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25">
            <a:extLst>
              <a:ext uri="{FF2B5EF4-FFF2-40B4-BE49-F238E27FC236}">
                <a16:creationId xmlns:a16="http://schemas.microsoft.com/office/drawing/2014/main" id="{4C7B5608-9897-954C-8728-DC37D21F9001}"/>
              </a:ext>
            </a:extLst>
          </p:cNvPr>
          <p:cNvCxnSpPr/>
          <p:nvPr/>
        </p:nvCxnSpPr>
        <p:spPr>
          <a:xfrm flipV="1">
            <a:off x="4521200" y="4564063"/>
            <a:ext cx="1571625" cy="930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26">
            <a:extLst>
              <a:ext uri="{FF2B5EF4-FFF2-40B4-BE49-F238E27FC236}">
                <a16:creationId xmlns:a16="http://schemas.microsoft.com/office/drawing/2014/main" id="{4C93BF4E-5B71-F74E-AC01-8AC06CFBBC15}"/>
              </a:ext>
            </a:extLst>
          </p:cNvPr>
          <p:cNvCxnSpPr/>
          <p:nvPr/>
        </p:nvCxnSpPr>
        <p:spPr>
          <a:xfrm rot="5400000">
            <a:off x="5842794" y="4814094"/>
            <a:ext cx="50165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27">
            <a:extLst>
              <a:ext uri="{FF2B5EF4-FFF2-40B4-BE49-F238E27FC236}">
                <a16:creationId xmlns:a16="http://schemas.microsoft.com/office/drawing/2014/main" id="{762DB645-CF0D-FA4E-B6D0-05BB2A3A0336}"/>
              </a:ext>
            </a:extLst>
          </p:cNvPr>
          <p:cNvCxnSpPr/>
          <p:nvPr/>
        </p:nvCxnSpPr>
        <p:spPr>
          <a:xfrm flipV="1">
            <a:off x="6092825" y="3849688"/>
            <a:ext cx="1428750" cy="1216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28">
            <a:extLst>
              <a:ext uri="{FF2B5EF4-FFF2-40B4-BE49-F238E27FC236}">
                <a16:creationId xmlns:a16="http://schemas.microsoft.com/office/drawing/2014/main" id="{48D10801-3D1F-2F40-BC35-923B2E498CE5}"/>
              </a:ext>
            </a:extLst>
          </p:cNvPr>
          <p:cNvCxnSpPr/>
          <p:nvPr/>
        </p:nvCxnSpPr>
        <p:spPr>
          <a:xfrm rot="5400000">
            <a:off x="7165181" y="4206082"/>
            <a:ext cx="71437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29">
            <a:extLst>
              <a:ext uri="{FF2B5EF4-FFF2-40B4-BE49-F238E27FC236}">
                <a16:creationId xmlns:a16="http://schemas.microsoft.com/office/drawing/2014/main" id="{EC398B29-557A-8C44-BEE5-9CE304E2E786}"/>
              </a:ext>
            </a:extLst>
          </p:cNvPr>
          <p:cNvCxnSpPr/>
          <p:nvPr/>
        </p:nvCxnSpPr>
        <p:spPr>
          <a:xfrm rot="5400000" flipH="1" flipV="1">
            <a:off x="7450138" y="2921000"/>
            <a:ext cx="1714500" cy="1571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6">
            <a:extLst>
              <a:ext uri="{FF2B5EF4-FFF2-40B4-BE49-F238E27FC236}">
                <a16:creationId xmlns:a16="http://schemas.microsoft.com/office/drawing/2014/main" id="{71244AA5-1993-1D4F-8C3F-44AFE0B643B9}"/>
              </a:ext>
            </a:extLst>
          </p:cNvPr>
          <p:cNvSpPr txBox="1">
            <a:spLocks noChangeArrowheads="1"/>
          </p:cNvSpPr>
          <p:nvPr/>
        </p:nvSpPr>
        <p:spPr bwMode="auto">
          <a:xfrm>
            <a:off x="2449513" y="4910138"/>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关卡</a:t>
            </a:r>
            <a:r>
              <a:rPr lang="en-US" altLang="zh-CN" sz="1800" i="0"/>
              <a:t>1</a:t>
            </a:r>
            <a:endParaRPr lang="zh-CN" altLang="en-US" sz="1800" i="0"/>
          </a:p>
        </p:txBody>
      </p:sp>
      <p:sp>
        <p:nvSpPr>
          <p:cNvPr id="46" name="TextBox 27">
            <a:extLst>
              <a:ext uri="{FF2B5EF4-FFF2-40B4-BE49-F238E27FC236}">
                <a16:creationId xmlns:a16="http://schemas.microsoft.com/office/drawing/2014/main" id="{139EA6CC-60D3-FF4D-A46C-1646D5AEF3F8}"/>
              </a:ext>
            </a:extLst>
          </p:cNvPr>
          <p:cNvSpPr txBox="1">
            <a:spLocks noChangeArrowheads="1"/>
          </p:cNvSpPr>
          <p:nvPr/>
        </p:nvSpPr>
        <p:spPr bwMode="auto">
          <a:xfrm>
            <a:off x="3521075" y="4979988"/>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关卡</a:t>
            </a:r>
            <a:r>
              <a:rPr lang="en-US" altLang="zh-CN" sz="1800" i="0"/>
              <a:t>2</a:t>
            </a:r>
            <a:endParaRPr lang="zh-CN" altLang="en-US" sz="1800" i="0"/>
          </a:p>
        </p:txBody>
      </p:sp>
      <p:sp>
        <p:nvSpPr>
          <p:cNvPr id="47" name="TextBox 28">
            <a:extLst>
              <a:ext uri="{FF2B5EF4-FFF2-40B4-BE49-F238E27FC236}">
                <a16:creationId xmlns:a16="http://schemas.microsoft.com/office/drawing/2014/main" id="{FAC60AE6-9F31-CB42-B93F-F8208554628E}"/>
              </a:ext>
            </a:extLst>
          </p:cNvPr>
          <p:cNvSpPr txBox="1">
            <a:spLocks noChangeArrowheads="1"/>
          </p:cNvSpPr>
          <p:nvPr/>
        </p:nvSpPr>
        <p:spPr bwMode="auto">
          <a:xfrm>
            <a:off x="4830763" y="456406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关卡</a:t>
            </a:r>
            <a:r>
              <a:rPr lang="en-US" altLang="zh-CN" sz="1800" i="0"/>
              <a:t>3</a:t>
            </a:r>
            <a:endParaRPr lang="zh-CN" altLang="en-US" sz="1800" i="0"/>
          </a:p>
        </p:txBody>
      </p:sp>
      <p:sp>
        <p:nvSpPr>
          <p:cNvPr id="48" name="TextBox 29">
            <a:extLst>
              <a:ext uri="{FF2B5EF4-FFF2-40B4-BE49-F238E27FC236}">
                <a16:creationId xmlns:a16="http://schemas.microsoft.com/office/drawing/2014/main" id="{684E96E7-5ECA-FF42-A001-0EB1FA6F8B0A}"/>
              </a:ext>
            </a:extLst>
          </p:cNvPr>
          <p:cNvSpPr txBox="1">
            <a:spLocks noChangeArrowheads="1"/>
          </p:cNvSpPr>
          <p:nvPr/>
        </p:nvSpPr>
        <p:spPr bwMode="auto">
          <a:xfrm>
            <a:off x="6378575" y="3922713"/>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关卡</a:t>
            </a:r>
            <a:r>
              <a:rPr lang="en-US" altLang="zh-CN" sz="1800" i="0"/>
              <a:t>4</a:t>
            </a:r>
            <a:endParaRPr lang="zh-CN" altLang="en-US" sz="1800" i="0"/>
          </a:p>
        </p:txBody>
      </p:sp>
      <p:sp>
        <p:nvSpPr>
          <p:cNvPr id="49" name="TextBox 30">
            <a:extLst>
              <a:ext uri="{FF2B5EF4-FFF2-40B4-BE49-F238E27FC236}">
                <a16:creationId xmlns:a16="http://schemas.microsoft.com/office/drawing/2014/main" id="{DA7126AC-1835-BB44-94D4-DD77D840E8F3}"/>
              </a:ext>
            </a:extLst>
          </p:cNvPr>
          <p:cNvSpPr txBox="1">
            <a:spLocks noChangeArrowheads="1"/>
          </p:cNvSpPr>
          <p:nvPr/>
        </p:nvSpPr>
        <p:spPr bwMode="auto">
          <a:xfrm>
            <a:off x="7902575" y="3065463"/>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关卡</a:t>
            </a:r>
            <a:r>
              <a:rPr lang="en-US" altLang="zh-CN" sz="1800" i="0"/>
              <a:t>5</a:t>
            </a:r>
            <a:endParaRPr lang="zh-CN" altLang="en-US" sz="1800" i="0"/>
          </a:p>
        </p:txBody>
      </p:sp>
    </p:spTree>
    <p:extLst>
      <p:ext uri="{BB962C8B-B14F-4D97-AF65-F5344CB8AC3E}">
        <p14:creationId xmlns:p14="http://schemas.microsoft.com/office/powerpoint/2010/main" val="378814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pic>
        <p:nvPicPr>
          <p:cNvPr id="22" name="Picture 2" descr="æ¥çæºå¾å">
            <a:extLst>
              <a:ext uri="{FF2B5EF4-FFF2-40B4-BE49-F238E27FC236}">
                <a16:creationId xmlns:a16="http://schemas.microsoft.com/office/drawing/2014/main" id="{C9517F7C-30ED-0B43-8B3B-EFD6F98CD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484313"/>
            <a:ext cx="56197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98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控制正反馈</a:t>
            </a:r>
            <a:endParaRPr lang="en-US" altLang="zh-CN" dirty="0"/>
          </a:p>
          <a:p>
            <a:pPr lvl="1"/>
            <a:r>
              <a:rPr lang="zh-CN" altLang="en-US" dirty="0"/>
              <a:t>作为成功的奖励，不要提供过多的能力</a:t>
            </a:r>
            <a:endParaRPr lang="en-US" altLang="zh-CN" dirty="0"/>
          </a:p>
          <a:p>
            <a:pPr lvl="1"/>
            <a:r>
              <a:rPr lang="zh-CN" altLang="en-US" dirty="0"/>
              <a:t>引入负反馈</a:t>
            </a:r>
            <a:endParaRPr lang="en-US" altLang="zh-CN" dirty="0"/>
          </a:p>
          <a:p>
            <a:pPr lvl="1"/>
            <a:r>
              <a:rPr lang="zh-CN" altLang="en-US" dirty="0"/>
              <a:t>随着玩家的前进提高挑战的绝对难度级别</a:t>
            </a:r>
            <a:endParaRPr lang="en-US" altLang="zh-CN" dirty="0"/>
          </a:p>
          <a:p>
            <a:pPr lvl="1"/>
            <a:r>
              <a:rPr lang="zh-CN" altLang="en-US" dirty="0"/>
              <a:t>允许结盟跟领先者作对</a:t>
            </a:r>
            <a:endParaRPr lang="en-US" altLang="zh-CN" dirty="0"/>
          </a:p>
          <a:p>
            <a:pPr lvl="1"/>
            <a:r>
              <a:rPr lang="zh-CN" altLang="en-US" dirty="0"/>
              <a:t>使用跟反馈环无关的条件定义胜利</a:t>
            </a:r>
            <a:endParaRPr lang="en-US" altLang="zh-CN" dirty="0"/>
          </a:p>
          <a:p>
            <a:pPr lvl="1"/>
            <a:r>
              <a:rPr lang="zh-CN" altLang="en-US" dirty="0"/>
              <a:t>使用偶然性的效果来减少玩家奖励的多少</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1593683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控制正反馈</a:t>
            </a:r>
            <a:endParaRPr lang="en-US" altLang="zh-CN" dirty="0"/>
          </a:p>
          <a:p>
            <a:pPr lvl="1"/>
            <a:r>
              <a:rPr lang="zh-CN" altLang="en-US" dirty="0"/>
              <a:t>作为成功的奖励，不要提供过多的能力</a:t>
            </a:r>
            <a:endParaRPr lang="en-US" altLang="zh-CN" dirty="0"/>
          </a:p>
          <a:p>
            <a:pPr lvl="1"/>
            <a:r>
              <a:rPr lang="zh-CN" altLang="en-US" dirty="0"/>
              <a:t>引入负反馈</a:t>
            </a:r>
            <a:endParaRPr lang="en-US" altLang="zh-CN" dirty="0"/>
          </a:p>
          <a:p>
            <a:pPr lvl="1"/>
            <a:r>
              <a:rPr lang="zh-CN" altLang="en-US" dirty="0"/>
              <a:t>随着玩家的前进提高挑战的绝对难度级别</a:t>
            </a:r>
            <a:endParaRPr lang="en-US" altLang="zh-CN" dirty="0"/>
          </a:p>
          <a:p>
            <a:pPr lvl="1"/>
            <a:r>
              <a:rPr lang="zh-CN" altLang="en-US" dirty="0"/>
              <a:t>允许结盟跟领先者作对</a:t>
            </a:r>
            <a:endParaRPr lang="en-US" altLang="zh-CN" dirty="0"/>
          </a:p>
          <a:p>
            <a:pPr lvl="1"/>
            <a:r>
              <a:rPr lang="zh-CN" altLang="en-US" dirty="0"/>
              <a:t>使用跟反馈环无关的条件定义胜利</a:t>
            </a:r>
            <a:endParaRPr lang="en-US" altLang="zh-CN" dirty="0"/>
          </a:p>
          <a:p>
            <a:pPr lvl="1"/>
            <a:r>
              <a:rPr lang="zh-CN" altLang="en-US" dirty="0"/>
              <a:t>使用偶然性的效果来减少玩家奖励的多少</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55414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短跑（没有反馈）</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4" name="直接连接符 4">
            <a:extLst>
              <a:ext uri="{FF2B5EF4-FFF2-40B4-BE49-F238E27FC236}">
                <a16:creationId xmlns:a16="http://schemas.microsoft.com/office/drawing/2014/main" id="{A49C8046-25FC-C54A-9B76-151C18CDA51D}"/>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8">
            <a:extLst>
              <a:ext uri="{FF2B5EF4-FFF2-40B4-BE49-F238E27FC236}">
                <a16:creationId xmlns:a16="http://schemas.microsoft.com/office/drawing/2014/main" id="{D6BE9CBB-36CB-A74B-A2DD-C1649F5B7B1A}"/>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10">
            <a:extLst>
              <a:ext uri="{FF2B5EF4-FFF2-40B4-BE49-F238E27FC236}">
                <a16:creationId xmlns:a16="http://schemas.microsoft.com/office/drawing/2014/main" id="{4778FD5B-9C84-0744-846A-3BDC5F4697BB}"/>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7" name="TextBox 11">
            <a:extLst>
              <a:ext uri="{FF2B5EF4-FFF2-40B4-BE49-F238E27FC236}">
                <a16:creationId xmlns:a16="http://schemas.microsoft.com/office/drawing/2014/main" id="{CE752B34-CAB9-814C-91E5-88A20CFECC3F}"/>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8" name="直接连接符 12">
            <a:extLst>
              <a:ext uri="{FF2B5EF4-FFF2-40B4-BE49-F238E27FC236}">
                <a16:creationId xmlns:a16="http://schemas.microsoft.com/office/drawing/2014/main" id="{081119B7-5858-0F4C-A8B0-CA2253255EF2}"/>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3">
            <a:extLst>
              <a:ext uri="{FF2B5EF4-FFF2-40B4-BE49-F238E27FC236}">
                <a16:creationId xmlns:a16="http://schemas.microsoft.com/office/drawing/2014/main" id="{48E3CA03-EAB3-2048-B711-6D756AE7299E}"/>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任意多边形 15">
            <a:extLst>
              <a:ext uri="{FF2B5EF4-FFF2-40B4-BE49-F238E27FC236}">
                <a16:creationId xmlns:a16="http://schemas.microsoft.com/office/drawing/2014/main" id="{6C446529-7168-9347-87D4-BF555A714469}"/>
              </a:ext>
            </a:extLst>
          </p:cNvPr>
          <p:cNvSpPr/>
          <p:nvPr/>
        </p:nvSpPr>
        <p:spPr>
          <a:xfrm>
            <a:off x="3743325" y="3071813"/>
            <a:ext cx="4975225" cy="1209675"/>
          </a:xfrm>
          <a:custGeom>
            <a:avLst/>
            <a:gdLst>
              <a:gd name="connsiteX0" fmla="*/ 0 w 4975412"/>
              <a:gd name="connsiteY0" fmla="*/ 1210235 h 1210235"/>
              <a:gd name="connsiteX1" fmla="*/ 215153 w 4975412"/>
              <a:gd name="connsiteY1" fmla="*/ 1156447 h 1210235"/>
              <a:gd name="connsiteX2" fmla="*/ 766482 w 4975412"/>
              <a:gd name="connsiteY2" fmla="*/ 1116106 h 1210235"/>
              <a:gd name="connsiteX3" fmla="*/ 1089212 w 4975412"/>
              <a:gd name="connsiteY3" fmla="*/ 1008530 h 1210235"/>
              <a:gd name="connsiteX4" fmla="*/ 1264024 w 4975412"/>
              <a:gd name="connsiteY4" fmla="*/ 860612 h 1210235"/>
              <a:gd name="connsiteX5" fmla="*/ 1613647 w 4975412"/>
              <a:gd name="connsiteY5" fmla="*/ 793377 h 1210235"/>
              <a:gd name="connsiteX6" fmla="*/ 1855694 w 4975412"/>
              <a:gd name="connsiteY6" fmla="*/ 699247 h 1210235"/>
              <a:gd name="connsiteX7" fmla="*/ 2178424 w 4975412"/>
              <a:gd name="connsiteY7" fmla="*/ 685800 h 1210235"/>
              <a:gd name="connsiteX8" fmla="*/ 2581835 w 4975412"/>
              <a:gd name="connsiteY8" fmla="*/ 605118 h 1210235"/>
              <a:gd name="connsiteX9" fmla="*/ 3953435 w 4975412"/>
              <a:gd name="connsiteY9" fmla="*/ 578224 h 1210235"/>
              <a:gd name="connsiteX10" fmla="*/ 4975412 w 4975412"/>
              <a:gd name="connsiteY10" fmla="*/ 0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5412" h="1210235">
                <a:moveTo>
                  <a:pt x="0" y="1210235"/>
                </a:moveTo>
                <a:cubicBezTo>
                  <a:pt x="43703" y="1191185"/>
                  <a:pt x="87406" y="1172135"/>
                  <a:pt x="215153" y="1156447"/>
                </a:cubicBezTo>
                <a:cubicBezTo>
                  <a:pt x="342900" y="1140759"/>
                  <a:pt x="620806" y="1140759"/>
                  <a:pt x="766482" y="1116106"/>
                </a:cubicBezTo>
                <a:cubicBezTo>
                  <a:pt x="912159" y="1091453"/>
                  <a:pt x="1006288" y="1051112"/>
                  <a:pt x="1089212" y="1008530"/>
                </a:cubicBezTo>
                <a:cubicBezTo>
                  <a:pt x="1172136" y="965948"/>
                  <a:pt x="1176618" y="896471"/>
                  <a:pt x="1264024" y="860612"/>
                </a:cubicBezTo>
                <a:cubicBezTo>
                  <a:pt x="1351430" y="824753"/>
                  <a:pt x="1515035" y="820271"/>
                  <a:pt x="1613647" y="793377"/>
                </a:cubicBezTo>
                <a:cubicBezTo>
                  <a:pt x="1712259" y="766483"/>
                  <a:pt x="1761565" y="717176"/>
                  <a:pt x="1855694" y="699247"/>
                </a:cubicBezTo>
                <a:cubicBezTo>
                  <a:pt x="1949823" y="681318"/>
                  <a:pt x="2057401" y="701488"/>
                  <a:pt x="2178424" y="685800"/>
                </a:cubicBezTo>
                <a:cubicBezTo>
                  <a:pt x="2299447" y="670112"/>
                  <a:pt x="2286000" y="623047"/>
                  <a:pt x="2581835" y="605118"/>
                </a:cubicBezTo>
                <a:cubicBezTo>
                  <a:pt x="2877670" y="587189"/>
                  <a:pt x="3554506" y="679077"/>
                  <a:pt x="3953435" y="578224"/>
                </a:cubicBezTo>
                <a:cubicBezTo>
                  <a:pt x="4352365" y="477371"/>
                  <a:pt x="4663888" y="238685"/>
                  <a:pt x="4975412"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114075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对</a:t>
            </a:r>
            <a:r>
              <a:rPr lang="en-US" altLang="zh-CN" dirty="0"/>
              <a:t>B</a:t>
            </a:r>
            <a:r>
              <a:rPr lang="zh-CN" altLang="en-US" dirty="0"/>
              <a:t>有利的不平衡的规则</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1" name="直接连接符 4">
            <a:extLst>
              <a:ext uri="{FF2B5EF4-FFF2-40B4-BE49-F238E27FC236}">
                <a16:creationId xmlns:a16="http://schemas.microsoft.com/office/drawing/2014/main" id="{C21A96D3-FF07-614A-8A4D-A3FC7C7BED00}"/>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83D3F993-FDAF-C04F-ABC3-08CD64826256}"/>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B78CDFB0-039C-D441-B5DE-609CAF54616E}"/>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14" name="TextBox 11">
            <a:extLst>
              <a:ext uri="{FF2B5EF4-FFF2-40B4-BE49-F238E27FC236}">
                <a16:creationId xmlns:a16="http://schemas.microsoft.com/office/drawing/2014/main" id="{0CE49010-41DC-424C-A9AB-AFFB17E1CB3C}"/>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15" name="直接连接符 12">
            <a:extLst>
              <a:ext uri="{FF2B5EF4-FFF2-40B4-BE49-F238E27FC236}">
                <a16:creationId xmlns:a16="http://schemas.microsoft.com/office/drawing/2014/main" id="{EC68DEC4-C4E8-0443-8B5B-EB32F95809A5}"/>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1B61049C-06B9-A541-A7C2-571E237345B6}"/>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6">
            <a:extLst>
              <a:ext uri="{FF2B5EF4-FFF2-40B4-BE49-F238E27FC236}">
                <a16:creationId xmlns:a16="http://schemas.microsoft.com/office/drawing/2014/main" id="{3B390F5E-2579-FC45-85E1-3DF6C9AE33E9}"/>
              </a:ext>
            </a:extLst>
          </p:cNvPr>
          <p:cNvSpPr/>
          <p:nvPr/>
        </p:nvSpPr>
        <p:spPr>
          <a:xfrm>
            <a:off x="3743325" y="4303713"/>
            <a:ext cx="993775" cy="1062037"/>
          </a:xfrm>
          <a:custGeom>
            <a:avLst/>
            <a:gdLst>
              <a:gd name="connsiteX0" fmla="*/ 0 w 995082"/>
              <a:gd name="connsiteY0" fmla="*/ 0 h 1062317"/>
              <a:gd name="connsiteX1" fmla="*/ 80682 w 995082"/>
              <a:gd name="connsiteY1" fmla="*/ 295835 h 1062317"/>
              <a:gd name="connsiteX2" fmla="*/ 242047 w 995082"/>
              <a:gd name="connsiteY2" fmla="*/ 134470 h 1062317"/>
              <a:gd name="connsiteX3" fmla="*/ 416859 w 995082"/>
              <a:gd name="connsiteY3" fmla="*/ 484094 h 1062317"/>
              <a:gd name="connsiteX4" fmla="*/ 551329 w 995082"/>
              <a:gd name="connsiteY4" fmla="*/ 295835 h 1062317"/>
              <a:gd name="connsiteX5" fmla="*/ 995082 w 995082"/>
              <a:gd name="connsiteY5" fmla="*/ 1062317 h 10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082" h="1062317">
                <a:moveTo>
                  <a:pt x="0" y="0"/>
                </a:moveTo>
                <a:cubicBezTo>
                  <a:pt x="20170" y="136711"/>
                  <a:pt x="40341" y="273423"/>
                  <a:pt x="80682" y="295835"/>
                </a:cubicBezTo>
                <a:cubicBezTo>
                  <a:pt x="121023" y="318247"/>
                  <a:pt x="186018" y="103094"/>
                  <a:pt x="242047" y="134470"/>
                </a:cubicBezTo>
                <a:cubicBezTo>
                  <a:pt x="298076" y="165846"/>
                  <a:pt x="365312" y="457200"/>
                  <a:pt x="416859" y="484094"/>
                </a:cubicBezTo>
                <a:cubicBezTo>
                  <a:pt x="468406" y="510988"/>
                  <a:pt x="454959" y="199465"/>
                  <a:pt x="551329" y="295835"/>
                </a:cubicBezTo>
                <a:cubicBezTo>
                  <a:pt x="647699" y="392205"/>
                  <a:pt x="918882" y="939052"/>
                  <a:pt x="995082" y="1062317"/>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16095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a:xfrm>
            <a:off x="954403" y="1638300"/>
            <a:ext cx="10515600" cy="4429690"/>
          </a:xfrm>
        </p:spPr>
        <p:txBody>
          <a:bodyPr>
            <a:normAutofit/>
          </a:bodyPr>
          <a:lstStyle/>
          <a:p>
            <a:r>
              <a:rPr lang="zh-CN" altLang="en-US" dirty="0"/>
              <a:t>运转中的正反馈</a:t>
            </a:r>
            <a:endParaRPr lang="en-US" altLang="zh-CN" dirty="0"/>
          </a:p>
          <a:p>
            <a:pPr lvl="1"/>
            <a:r>
              <a:rPr lang="zh-CN" altLang="en-US" dirty="0"/>
              <a:t>平局（没有足够的反馈来获得胜利）</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8" name="直接连接符 17">
            <a:extLst>
              <a:ext uri="{FF2B5EF4-FFF2-40B4-BE49-F238E27FC236}">
                <a16:creationId xmlns:a16="http://schemas.microsoft.com/office/drawing/2014/main" id="{9BA84EDD-A8EE-4B2E-A9FD-5134537FEF24}"/>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EFE05BC-28CA-44C3-87F9-382EDF01F490}"/>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D476CAF3-288B-4362-A427-505BE0B86275}"/>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21" name="TextBox 11">
            <a:extLst>
              <a:ext uri="{FF2B5EF4-FFF2-40B4-BE49-F238E27FC236}">
                <a16:creationId xmlns:a16="http://schemas.microsoft.com/office/drawing/2014/main" id="{7364B788-98C4-4E6E-AEB6-20965E341403}"/>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22" name="直接连接符 21">
            <a:extLst>
              <a:ext uri="{FF2B5EF4-FFF2-40B4-BE49-F238E27FC236}">
                <a16:creationId xmlns:a16="http://schemas.microsoft.com/office/drawing/2014/main" id="{04B03609-87F1-48A4-8CB8-04D9C4C3FF19}"/>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8E367EE-C19B-4A32-A749-8AB867054482}"/>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5">
            <a:extLst>
              <a:ext uri="{FF2B5EF4-FFF2-40B4-BE49-F238E27FC236}">
                <a16:creationId xmlns:a16="http://schemas.microsoft.com/office/drawing/2014/main" id="{795AA674-AFB9-4C31-B622-F485F058B794}"/>
              </a:ext>
            </a:extLst>
          </p:cNvPr>
          <p:cNvSpPr/>
          <p:nvPr/>
        </p:nvSpPr>
        <p:spPr>
          <a:xfrm>
            <a:off x="3743325" y="3979863"/>
            <a:ext cx="4854575" cy="569912"/>
          </a:xfrm>
          <a:custGeom>
            <a:avLst/>
            <a:gdLst>
              <a:gd name="connsiteX0" fmla="*/ 0 w 4854388"/>
              <a:gd name="connsiteY0" fmla="*/ 322730 h 569259"/>
              <a:gd name="connsiteX1" fmla="*/ 228600 w 4854388"/>
              <a:gd name="connsiteY1" fmla="*/ 121024 h 569259"/>
              <a:gd name="connsiteX2" fmla="*/ 484094 w 4854388"/>
              <a:gd name="connsiteY2" fmla="*/ 564777 h 569259"/>
              <a:gd name="connsiteX3" fmla="*/ 833717 w 4854388"/>
              <a:gd name="connsiteY3" fmla="*/ 94130 h 569259"/>
              <a:gd name="connsiteX4" fmla="*/ 1169894 w 4854388"/>
              <a:gd name="connsiteY4" fmla="*/ 537883 h 569259"/>
              <a:gd name="connsiteX5" fmla="*/ 1479176 w 4854388"/>
              <a:gd name="connsiteY5" fmla="*/ 94130 h 569259"/>
              <a:gd name="connsiteX6" fmla="*/ 1801906 w 4854388"/>
              <a:gd name="connsiteY6" fmla="*/ 524436 h 569259"/>
              <a:gd name="connsiteX7" fmla="*/ 2084294 w 4854388"/>
              <a:gd name="connsiteY7" fmla="*/ 80683 h 569259"/>
              <a:gd name="connsiteX8" fmla="*/ 2380129 w 4854388"/>
              <a:gd name="connsiteY8" fmla="*/ 537883 h 569259"/>
              <a:gd name="connsiteX9" fmla="*/ 2649070 w 4854388"/>
              <a:gd name="connsiteY9" fmla="*/ 80683 h 569259"/>
              <a:gd name="connsiteX10" fmla="*/ 2931459 w 4854388"/>
              <a:gd name="connsiteY10" fmla="*/ 537883 h 569259"/>
              <a:gd name="connsiteX11" fmla="*/ 3173506 w 4854388"/>
              <a:gd name="connsiteY11" fmla="*/ 67236 h 569259"/>
              <a:gd name="connsiteX12" fmla="*/ 3469341 w 4854388"/>
              <a:gd name="connsiteY12" fmla="*/ 524436 h 569259"/>
              <a:gd name="connsiteX13" fmla="*/ 3711388 w 4854388"/>
              <a:gd name="connsiteY13" fmla="*/ 53789 h 569259"/>
              <a:gd name="connsiteX14" fmla="*/ 3993776 w 4854388"/>
              <a:gd name="connsiteY14" fmla="*/ 510989 h 569259"/>
              <a:gd name="connsiteX15" fmla="*/ 4276164 w 4854388"/>
              <a:gd name="connsiteY15" fmla="*/ 40342 h 569259"/>
              <a:gd name="connsiteX16" fmla="*/ 4572000 w 4854388"/>
              <a:gd name="connsiteY16" fmla="*/ 537883 h 569259"/>
              <a:gd name="connsiteX17" fmla="*/ 4854388 w 4854388"/>
              <a:gd name="connsiteY17" fmla="*/ 0 h 56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4388" h="569259">
                <a:moveTo>
                  <a:pt x="0" y="322730"/>
                </a:moveTo>
                <a:cubicBezTo>
                  <a:pt x="73959" y="201706"/>
                  <a:pt x="147918" y="80683"/>
                  <a:pt x="228600" y="121024"/>
                </a:cubicBezTo>
                <a:cubicBezTo>
                  <a:pt x="309282" y="161365"/>
                  <a:pt x="383241" y="569259"/>
                  <a:pt x="484094" y="564777"/>
                </a:cubicBezTo>
                <a:cubicBezTo>
                  <a:pt x="584947" y="560295"/>
                  <a:pt x="719417" y="98612"/>
                  <a:pt x="833717" y="94130"/>
                </a:cubicBezTo>
                <a:cubicBezTo>
                  <a:pt x="948017" y="89648"/>
                  <a:pt x="1062318" y="537883"/>
                  <a:pt x="1169894" y="537883"/>
                </a:cubicBezTo>
                <a:cubicBezTo>
                  <a:pt x="1277470" y="537883"/>
                  <a:pt x="1373841" y="96371"/>
                  <a:pt x="1479176" y="94130"/>
                </a:cubicBezTo>
                <a:cubicBezTo>
                  <a:pt x="1584511" y="91889"/>
                  <a:pt x="1701053" y="526677"/>
                  <a:pt x="1801906" y="524436"/>
                </a:cubicBezTo>
                <a:cubicBezTo>
                  <a:pt x="1902759" y="522195"/>
                  <a:pt x="1987924" y="78442"/>
                  <a:pt x="2084294" y="80683"/>
                </a:cubicBezTo>
                <a:cubicBezTo>
                  <a:pt x="2180664" y="82924"/>
                  <a:pt x="2286000" y="537883"/>
                  <a:pt x="2380129" y="537883"/>
                </a:cubicBezTo>
                <a:cubicBezTo>
                  <a:pt x="2474258" y="537883"/>
                  <a:pt x="2557182" y="80683"/>
                  <a:pt x="2649070" y="80683"/>
                </a:cubicBezTo>
                <a:cubicBezTo>
                  <a:pt x="2740958" y="80683"/>
                  <a:pt x="2844053" y="540124"/>
                  <a:pt x="2931459" y="537883"/>
                </a:cubicBezTo>
                <a:cubicBezTo>
                  <a:pt x="3018865" y="535642"/>
                  <a:pt x="3083859" y="69477"/>
                  <a:pt x="3173506" y="67236"/>
                </a:cubicBezTo>
                <a:cubicBezTo>
                  <a:pt x="3263153" y="64995"/>
                  <a:pt x="3379694" y="526677"/>
                  <a:pt x="3469341" y="524436"/>
                </a:cubicBezTo>
                <a:cubicBezTo>
                  <a:pt x="3558988" y="522195"/>
                  <a:pt x="3623982" y="56030"/>
                  <a:pt x="3711388" y="53789"/>
                </a:cubicBezTo>
                <a:cubicBezTo>
                  <a:pt x="3798794" y="51548"/>
                  <a:pt x="3899647" y="513230"/>
                  <a:pt x="3993776" y="510989"/>
                </a:cubicBezTo>
                <a:cubicBezTo>
                  <a:pt x="4087905" y="508748"/>
                  <a:pt x="4179793" y="35860"/>
                  <a:pt x="4276164" y="40342"/>
                </a:cubicBezTo>
                <a:cubicBezTo>
                  <a:pt x="4372535" y="44824"/>
                  <a:pt x="4475629" y="544607"/>
                  <a:pt x="4572000" y="537883"/>
                </a:cubicBezTo>
                <a:cubicBezTo>
                  <a:pt x="4668371" y="531159"/>
                  <a:pt x="4820770" y="76200"/>
                  <a:pt x="485438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334686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a:xfrm>
            <a:off x="954403" y="1638300"/>
            <a:ext cx="10515600" cy="4429690"/>
          </a:xfrm>
        </p:spPr>
        <p:txBody>
          <a:bodyPr>
            <a:normAutofit/>
          </a:bodyPr>
          <a:lstStyle/>
          <a:p>
            <a:r>
              <a:rPr lang="zh-CN" altLang="en-US" dirty="0"/>
              <a:t>运转中的正反馈</a:t>
            </a:r>
            <a:endParaRPr lang="en-US" altLang="zh-CN" dirty="0"/>
          </a:p>
          <a:p>
            <a:pPr lvl="1"/>
            <a:r>
              <a:rPr lang="zh-CN" altLang="en-US" dirty="0"/>
              <a:t>平衡的规则，但是反馈起作用太快</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1" name="直接连接符 10">
            <a:extLst>
              <a:ext uri="{FF2B5EF4-FFF2-40B4-BE49-F238E27FC236}">
                <a16:creationId xmlns:a16="http://schemas.microsoft.com/office/drawing/2014/main" id="{9EEF15C7-2E9A-4297-9E6C-FACE9F2A3342}"/>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99E4611-8D82-49EF-9B6F-8BD447B60D3F}"/>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D3E05755-63EF-4959-B035-7FD8AD513B70}"/>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14" name="TextBox 11">
            <a:extLst>
              <a:ext uri="{FF2B5EF4-FFF2-40B4-BE49-F238E27FC236}">
                <a16:creationId xmlns:a16="http://schemas.microsoft.com/office/drawing/2014/main" id="{8F670096-4E94-45D3-BA7B-A0482374BD16}"/>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15" name="直接连接符 14">
            <a:extLst>
              <a:ext uri="{FF2B5EF4-FFF2-40B4-BE49-F238E27FC236}">
                <a16:creationId xmlns:a16="http://schemas.microsoft.com/office/drawing/2014/main" id="{FBB80200-226C-4B7D-8E14-347FB1F83387}"/>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A1DA7D2-0139-4F69-A1B5-8CA498F0918E}"/>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9E5538B6-F333-408D-A887-538FF2059F7B}"/>
              </a:ext>
            </a:extLst>
          </p:cNvPr>
          <p:cNvSpPr/>
          <p:nvPr/>
        </p:nvSpPr>
        <p:spPr>
          <a:xfrm>
            <a:off x="3743325" y="3079750"/>
            <a:ext cx="1666875" cy="1643063"/>
          </a:xfrm>
          <a:custGeom>
            <a:avLst/>
            <a:gdLst>
              <a:gd name="connsiteX0" fmla="*/ 0 w 1667435"/>
              <a:gd name="connsiteY0" fmla="*/ 1210236 h 1642783"/>
              <a:gd name="connsiteX1" fmla="*/ 309282 w 1667435"/>
              <a:gd name="connsiteY1" fmla="*/ 1452283 h 1642783"/>
              <a:gd name="connsiteX2" fmla="*/ 564776 w 1667435"/>
              <a:gd name="connsiteY2" fmla="*/ 1062318 h 1642783"/>
              <a:gd name="connsiteX3" fmla="*/ 941294 w 1667435"/>
              <a:gd name="connsiteY3" fmla="*/ 1465730 h 1642783"/>
              <a:gd name="connsiteX4" fmla="*/ 1667435 w 1667435"/>
              <a:gd name="connsiteY4" fmla="*/ 0 h 164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435" h="1642783">
                <a:moveTo>
                  <a:pt x="0" y="1210236"/>
                </a:moveTo>
                <a:cubicBezTo>
                  <a:pt x="107576" y="1343586"/>
                  <a:pt x="215153" y="1476936"/>
                  <a:pt x="309282" y="1452283"/>
                </a:cubicBezTo>
                <a:cubicBezTo>
                  <a:pt x="403411" y="1427630"/>
                  <a:pt x="459441" y="1060077"/>
                  <a:pt x="564776" y="1062318"/>
                </a:cubicBezTo>
                <a:cubicBezTo>
                  <a:pt x="670111" y="1064559"/>
                  <a:pt x="757517" y="1642783"/>
                  <a:pt x="941294" y="1465730"/>
                </a:cubicBezTo>
                <a:cubicBezTo>
                  <a:pt x="1125071" y="1288677"/>
                  <a:pt x="1396253" y="644338"/>
                  <a:pt x="1667435"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884530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3" name="文本框 12"/>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pic>
        <p:nvPicPr>
          <p:cNvPr id="32" name="图片 31"/>
          <p:cNvPicPr/>
          <p:nvPr/>
        </p:nvPicPr>
        <p:blipFill>
          <a:blip r:embed="rId4">
            <a:alphaModFix amt="88000"/>
            <a:duotone>
              <a:schemeClr val="accent3">
                <a:shade val="45000"/>
                <a:satMod val="135000"/>
              </a:schemeClr>
              <a:prstClr val="white"/>
            </a:duotone>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tretch>
            <a:fillRect/>
          </a:stretch>
        </p:blipFill>
        <p:spPr>
          <a:xfrm>
            <a:off x="-3284263" y="-184800"/>
            <a:ext cx="7632906" cy="7535998"/>
          </a:xfrm>
          <a:prstGeom prst="rect">
            <a:avLst/>
          </a:prstGeom>
        </p:spPr>
      </p:pic>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a:fillRect/>
          </a:stretch>
        </p:blipFill>
        <p:spPr>
          <a:xfrm>
            <a:off x="10262560" y="5725791"/>
            <a:ext cx="2164388" cy="2139179"/>
          </a:xfrm>
          <a:prstGeom prst="rect">
            <a:avLst/>
          </a:prstGeom>
        </p:spPr>
      </p:pic>
      <p:sp>
        <p:nvSpPr>
          <p:cNvPr id="27" name="文本框 26"/>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sp>
        <p:nvSpPr>
          <p:cNvPr id="30" name="内容占位符 2"/>
          <p:cNvSpPr txBox="1"/>
          <p:nvPr/>
        </p:nvSpPr>
        <p:spPr>
          <a:xfrm>
            <a:off x="5980775" y="2147321"/>
            <a:ext cx="6211225" cy="4663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600" dirty="0"/>
              <a:t>章节回顾</a:t>
            </a:r>
            <a:endParaRPr lang="en-US" altLang="zh-CN" sz="3600" dirty="0"/>
          </a:p>
          <a:p>
            <a:pPr lvl="1"/>
            <a:r>
              <a:rPr lang="zh-CN" altLang="en-US" sz="2400" dirty="0"/>
              <a:t>游戏平衡</a:t>
            </a:r>
            <a:endParaRPr lang="en-US" altLang="zh-CN" sz="2400" dirty="0"/>
          </a:p>
          <a:p>
            <a:pPr lvl="1"/>
            <a:r>
              <a:rPr lang="zh-CN" altLang="en-US" sz="2400" dirty="0"/>
              <a:t>用户体验</a:t>
            </a:r>
            <a:endParaRPr lang="en-US" altLang="zh-CN" sz="2400" dirty="0"/>
          </a:p>
          <a:p>
            <a:pPr lvl="1"/>
            <a:r>
              <a:rPr lang="zh-CN" altLang="en-US" sz="2400" dirty="0"/>
              <a:t>关卡设计</a:t>
            </a:r>
            <a:endParaRPr lang="en-US" altLang="zh-CN" sz="2400" dirty="0"/>
          </a:p>
          <a:p>
            <a:r>
              <a:rPr lang="en" altLang="zh-CN" sz="3600" dirty="0"/>
              <a:t>Machinations</a:t>
            </a:r>
            <a:r>
              <a:rPr lang="zh-CN" altLang="en-US" sz="3600" dirty="0"/>
              <a:t>初步</a:t>
            </a:r>
          </a:p>
          <a:p>
            <a:r>
              <a:rPr lang="en" altLang="zh-CN" sz="3600" dirty="0">
                <a:sym typeface="+mn-ea"/>
              </a:rPr>
              <a:t>Machinations</a:t>
            </a:r>
            <a:r>
              <a:rPr lang="zh-CN" altLang="en-US" sz="3600" dirty="0">
                <a:sym typeface="+mn-ea"/>
              </a:rPr>
              <a:t>高阶</a:t>
            </a:r>
          </a:p>
          <a:p>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a:xfrm>
            <a:off x="954403" y="1638300"/>
            <a:ext cx="10515600" cy="4429690"/>
          </a:xfrm>
        </p:spPr>
        <p:txBody>
          <a:bodyPr>
            <a:normAutofit/>
          </a:bodyPr>
          <a:lstStyle/>
          <a:p>
            <a:r>
              <a:rPr lang="zh-CN" altLang="en-US" dirty="0"/>
              <a:t>运转中的正反馈</a:t>
            </a:r>
            <a:endParaRPr lang="en-US" altLang="zh-CN" dirty="0"/>
          </a:p>
          <a:p>
            <a:pPr lvl="1"/>
            <a:r>
              <a:rPr lang="zh-CN" altLang="en-US" dirty="0"/>
              <a:t>领先者的</a:t>
            </a:r>
            <a:r>
              <a:rPr lang="en-US" altLang="zh-CN" dirty="0"/>
              <a:t>wild wing</a:t>
            </a:r>
            <a:r>
              <a:rPr lang="zh-CN" altLang="en-US" dirty="0"/>
              <a:t>（强大的负反馈）</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8" name="直接连接符 17">
            <a:extLst>
              <a:ext uri="{FF2B5EF4-FFF2-40B4-BE49-F238E27FC236}">
                <a16:creationId xmlns:a16="http://schemas.microsoft.com/office/drawing/2014/main" id="{8054744E-0749-412C-A4BA-D07B1A13A5B9}"/>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1043C17-01A6-4573-B093-A42998628CAD}"/>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C0A434DF-08D2-4CC6-80BD-C5DE8EA9B52C}"/>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21" name="TextBox 11">
            <a:extLst>
              <a:ext uri="{FF2B5EF4-FFF2-40B4-BE49-F238E27FC236}">
                <a16:creationId xmlns:a16="http://schemas.microsoft.com/office/drawing/2014/main" id="{373EBAE1-697B-42F1-9014-10D3637C4BF6}"/>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22" name="直接连接符 21">
            <a:extLst>
              <a:ext uri="{FF2B5EF4-FFF2-40B4-BE49-F238E27FC236}">
                <a16:creationId xmlns:a16="http://schemas.microsoft.com/office/drawing/2014/main" id="{06D94F0A-D8A3-40CA-A440-F7DC7746EB76}"/>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844101A-8AAF-431E-AE27-3E4DE024A9AA}"/>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4">
            <a:extLst>
              <a:ext uri="{FF2B5EF4-FFF2-40B4-BE49-F238E27FC236}">
                <a16:creationId xmlns:a16="http://schemas.microsoft.com/office/drawing/2014/main" id="{FE49F0C3-D1D2-471B-82BD-1C88840D9E80}"/>
              </a:ext>
            </a:extLst>
          </p:cNvPr>
          <p:cNvSpPr/>
          <p:nvPr/>
        </p:nvSpPr>
        <p:spPr>
          <a:xfrm>
            <a:off x="3729038" y="3155950"/>
            <a:ext cx="4948237" cy="2222500"/>
          </a:xfrm>
          <a:custGeom>
            <a:avLst/>
            <a:gdLst>
              <a:gd name="connsiteX0" fmla="*/ 0 w 4948517"/>
              <a:gd name="connsiteY0" fmla="*/ 1147483 h 2223248"/>
              <a:gd name="connsiteX1" fmla="*/ 295835 w 4948517"/>
              <a:gd name="connsiteY1" fmla="*/ 986118 h 2223248"/>
              <a:gd name="connsiteX2" fmla="*/ 618564 w 4948517"/>
              <a:gd name="connsiteY2" fmla="*/ 1376083 h 2223248"/>
              <a:gd name="connsiteX3" fmla="*/ 1035423 w 4948517"/>
              <a:gd name="connsiteY3" fmla="*/ 623048 h 2223248"/>
              <a:gd name="connsiteX4" fmla="*/ 1438835 w 4948517"/>
              <a:gd name="connsiteY4" fmla="*/ 1631577 h 2223248"/>
              <a:gd name="connsiteX5" fmla="*/ 2286000 w 4948517"/>
              <a:gd name="connsiteY5" fmla="*/ 313765 h 2223248"/>
              <a:gd name="connsiteX6" fmla="*/ 2958353 w 4948517"/>
              <a:gd name="connsiteY6" fmla="*/ 1873624 h 2223248"/>
              <a:gd name="connsiteX7" fmla="*/ 3939988 w 4948517"/>
              <a:gd name="connsiteY7" fmla="*/ 58271 h 2223248"/>
              <a:gd name="connsiteX8" fmla="*/ 4948517 w 4948517"/>
              <a:gd name="connsiteY8" fmla="*/ 2223248 h 22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8517" h="2223248">
                <a:moveTo>
                  <a:pt x="0" y="1147483"/>
                </a:moveTo>
                <a:cubicBezTo>
                  <a:pt x="96370" y="1047750"/>
                  <a:pt x="192741" y="948018"/>
                  <a:pt x="295835" y="986118"/>
                </a:cubicBezTo>
                <a:cubicBezTo>
                  <a:pt x="398929" y="1024218"/>
                  <a:pt x="495299" y="1436595"/>
                  <a:pt x="618564" y="1376083"/>
                </a:cubicBezTo>
                <a:cubicBezTo>
                  <a:pt x="741829" y="1315571"/>
                  <a:pt x="898711" y="580466"/>
                  <a:pt x="1035423" y="623048"/>
                </a:cubicBezTo>
                <a:cubicBezTo>
                  <a:pt x="1172135" y="665630"/>
                  <a:pt x="1230405" y="1683124"/>
                  <a:pt x="1438835" y="1631577"/>
                </a:cubicBezTo>
                <a:cubicBezTo>
                  <a:pt x="1647265" y="1580030"/>
                  <a:pt x="2032747" y="273424"/>
                  <a:pt x="2286000" y="313765"/>
                </a:cubicBezTo>
                <a:cubicBezTo>
                  <a:pt x="2539253" y="354106"/>
                  <a:pt x="2682688" y="1916206"/>
                  <a:pt x="2958353" y="1873624"/>
                </a:cubicBezTo>
                <a:cubicBezTo>
                  <a:pt x="3234018" y="1831042"/>
                  <a:pt x="3608294" y="0"/>
                  <a:pt x="3939988" y="58271"/>
                </a:cubicBezTo>
                <a:cubicBezTo>
                  <a:pt x="4271682" y="116542"/>
                  <a:pt x="4610099" y="1169895"/>
                  <a:pt x="4948517" y="2223248"/>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05902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理解正反馈</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a:xfrm>
            <a:off x="954403" y="1638300"/>
            <a:ext cx="10515600" cy="4429690"/>
          </a:xfrm>
        </p:spPr>
        <p:txBody>
          <a:bodyPr>
            <a:normAutofit/>
          </a:bodyPr>
          <a:lstStyle/>
          <a:p>
            <a:r>
              <a:rPr lang="zh-CN" altLang="en-US" dirty="0"/>
              <a:t>运转中的正反馈</a:t>
            </a:r>
            <a:endParaRPr lang="en-US" altLang="zh-CN" dirty="0"/>
          </a:p>
          <a:p>
            <a:pPr lvl="1"/>
            <a:r>
              <a:rPr lang="zh-CN" altLang="en-US" dirty="0"/>
              <a:t>理想的游戏进度（交替领先，但是更熟练的玩家最终获胜）</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cxnSp>
        <p:nvCxnSpPr>
          <p:cNvPr id="11" name="直接连接符 10">
            <a:extLst>
              <a:ext uri="{FF2B5EF4-FFF2-40B4-BE49-F238E27FC236}">
                <a16:creationId xmlns:a16="http://schemas.microsoft.com/office/drawing/2014/main" id="{FE34AF2E-E34D-4C12-A52B-5809290C19D5}"/>
              </a:ext>
            </a:extLst>
          </p:cNvPr>
          <p:cNvCxnSpPr/>
          <p:nvPr/>
        </p:nvCxnSpPr>
        <p:spPr>
          <a:xfrm rot="5400000">
            <a:off x="2602707" y="422989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2DC903B-35DC-47AC-8AAC-94886F6D7AEA}"/>
              </a:ext>
            </a:extLst>
          </p:cNvPr>
          <p:cNvCxnSpPr/>
          <p:nvPr/>
        </p:nvCxnSpPr>
        <p:spPr>
          <a:xfrm>
            <a:off x="3744913" y="430212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F59BF269-99FC-4071-845D-3F47B1EAD499}"/>
              </a:ext>
            </a:extLst>
          </p:cNvPr>
          <p:cNvSpPr txBox="1">
            <a:spLocks noChangeArrowheads="1"/>
          </p:cNvSpPr>
          <p:nvPr/>
        </p:nvSpPr>
        <p:spPr bwMode="auto">
          <a:xfrm>
            <a:off x="3238500" y="344487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A</a:t>
            </a:r>
            <a:endParaRPr lang="zh-CN" altLang="en-US" sz="2800"/>
          </a:p>
        </p:txBody>
      </p:sp>
      <p:sp>
        <p:nvSpPr>
          <p:cNvPr id="14" name="TextBox 11">
            <a:extLst>
              <a:ext uri="{FF2B5EF4-FFF2-40B4-BE49-F238E27FC236}">
                <a16:creationId xmlns:a16="http://schemas.microsoft.com/office/drawing/2014/main" id="{4F72A1A7-F257-4FD0-BE21-080D017E0080}"/>
              </a:ext>
            </a:extLst>
          </p:cNvPr>
          <p:cNvSpPr txBox="1">
            <a:spLocks noChangeArrowheads="1"/>
          </p:cNvSpPr>
          <p:nvPr/>
        </p:nvSpPr>
        <p:spPr bwMode="auto">
          <a:xfrm>
            <a:off x="3238500" y="4492625"/>
            <a:ext cx="44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anose="05000000000000000000"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anose="05000000000000000000"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anose="05000000000000000000"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anose="05000000000000000000"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en-US" altLang="zh-CN" sz="2800"/>
              <a:t>B</a:t>
            </a:r>
            <a:endParaRPr lang="zh-CN" altLang="en-US" sz="2800"/>
          </a:p>
        </p:txBody>
      </p:sp>
      <p:cxnSp>
        <p:nvCxnSpPr>
          <p:cNvPr id="15" name="直接连接符 14">
            <a:extLst>
              <a:ext uri="{FF2B5EF4-FFF2-40B4-BE49-F238E27FC236}">
                <a16:creationId xmlns:a16="http://schemas.microsoft.com/office/drawing/2014/main" id="{14A4012F-292D-4C04-9BA4-E6C29429490E}"/>
              </a:ext>
            </a:extLst>
          </p:cNvPr>
          <p:cNvCxnSpPr/>
          <p:nvPr/>
        </p:nvCxnSpPr>
        <p:spPr>
          <a:xfrm>
            <a:off x="3744913" y="537210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0E61BD4-BDA1-4C06-8612-2A3FE0526698}"/>
              </a:ext>
            </a:extLst>
          </p:cNvPr>
          <p:cNvCxnSpPr/>
          <p:nvPr/>
        </p:nvCxnSpPr>
        <p:spPr>
          <a:xfrm>
            <a:off x="3744913" y="308768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1A522AF3-12AB-4593-B3D6-82E1298FEC27}"/>
              </a:ext>
            </a:extLst>
          </p:cNvPr>
          <p:cNvSpPr/>
          <p:nvPr/>
        </p:nvSpPr>
        <p:spPr>
          <a:xfrm>
            <a:off x="3743325" y="3092450"/>
            <a:ext cx="4921250" cy="1576388"/>
          </a:xfrm>
          <a:custGeom>
            <a:avLst/>
            <a:gdLst>
              <a:gd name="connsiteX0" fmla="*/ 0 w 4921623"/>
              <a:gd name="connsiteY0" fmla="*/ 1196788 h 1575546"/>
              <a:gd name="connsiteX1" fmla="*/ 174811 w 4921623"/>
              <a:gd name="connsiteY1" fmla="*/ 1048870 h 1575546"/>
              <a:gd name="connsiteX2" fmla="*/ 484094 w 4921623"/>
              <a:gd name="connsiteY2" fmla="*/ 1344705 h 1575546"/>
              <a:gd name="connsiteX3" fmla="*/ 820270 w 4921623"/>
              <a:gd name="connsiteY3" fmla="*/ 860611 h 1575546"/>
              <a:gd name="connsiteX4" fmla="*/ 1129553 w 4921623"/>
              <a:gd name="connsiteY4" fmla="*/ 1479176 h 1575546"/>
              <a:gd name="connsiteX5" fmla="*/ 1532964 w 4921623"/>
              <a:gd name="connsiteY5" fmla="*/ 726141 h 1575546"/>
              <a:gd name="connsiteX6" fmla="*/ 1936376 w 4921623"/>
              <a:gd name="connsiteY6" fmla="*/ 1519517 h 1575546"/>
              <a:gd name="connsiteX7" fmla="*/ 2460811 w 4921623"/>
              <a:gd name="connsiteY7" fmla="*/ 389964 h 1575546"/>
              <a:gd name="connsiteX8" fmla="*/ 2877670 w 4921623"/>
              <a:gd name="connsiteY8" fmla="*/ 1089211 h 1575546"/>
              <a:gd name="connsiteX9" fmla="*/ 3415553 w 4921623"/>
              <a:gd name="connsiteY9" fmla="*/ 174811 h 1575546"/>
              <a:gd name="connsiteX10" fmla="*/ 3778623 w 4921623"/>
              <a:gd name="connsiteY10" fmla="*/ 605117 h 1575546"/>
              <a:gd name="connsiteX11" fmla="*/ 4921623 w 4921623"/>
              <a:gd name="connsiteY11" fmla="*/ 0 h 157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1623" h="1575546">
                <a:moveTo>
                  <a:pt x="0" y="1196788"/>
                </a:moveTo>
                <a:cubicBezTo>
                  <a:pt x="47064" y="1110502"/>
                  <a:pt x="94129" y="1024217"/>
                  <a:pt x="174811" y="1048870"/>
                </a:cubicBezTo>
                <a:cubicBezTo>
                  <a:pt x="255493" y="1073523"/>
                  <a:pt x="376517" y="1376082"/>
                  <a:pt x="484094" y="1344705"/>
                </a:cubicBezTo>
                <a:cubicBezTo>
                  <a:pt x="591671" y="1313328"/>
                  <a:pt x="712694" y="838199"/>
                  <a:pt x="820270" y="860611"/>
                </a:cubicBezTo>
                <a:cubicBezTo>
                  <a:pt x="927846" y="883023"/>
                  <a:pt x="1010771" y="1501588"/>
                  <a:pt x="1129553" y="1479176"/>
                </a:cubicBezTo>
                <a:cubicBezTo>
                  <a:pt x="1248335" y="1456764"/>
                  <a:pt x="1398494" y="719418"/>
                  <a:pt x="1532964" y="726141"/>
                </a:cubicBezTo>
                <a:cubicBezTo>
                  <a:pt x="1667434" y="732864"/>
                  <a:pt x="1781735" y="1575546"/>
                  <a:pt x="1936376" y="1519517"/>
                </a:cubicBezTo>
                <a:cubicBezTo>
                  <a:pt x="2091017" y="1463488"/>
                  <a:pt x="2303929" y="461682"/>
                  <a:pt x="2460811" y="389964"/>
                </a:cubicBezTo>
                <a:cubicBezTo>
                  <a:pt x="2617693" y="318246"/>
                  <a:pt x="2718546" y="1125070"/>
                  <a:pt x="2877670" y="1089211"/>
                </a:cubicBezTo>
                <a:cubicBezTo>
                  <a:pt x="3036794" y="1053352"/>
                  <a:pt x="3265394" y="255493"/>
                  <a:pt x="3415553" y="174811"/>
                </a:cubicBezTo>
                <a:cubicBezTo>
                  <a:pt x="3565712" y="94129"/>
                  <a:pt x="3527611" y="634252"/>
                  <a:pt x="3778623" y="605117"/>
                </a:cubicBezTo>
                <a:cubicBezTo>
                  <a:pt x="4029635" y="575982"/>
                  <a:pt x="4475629" y="287991"/>
                  <a:pt x="4921623"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22997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BE33D5E-1379-CB39-3FB2-A99E9144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156"/>
            <a:ext cx="12192000" cy="6938311"/>
          </a:xfrm>
          <a:prstGeom prst="rect">
            <a:avLst/>
          </a:prstGeom>
        </p:spPr>
      </p:pic>
      <p:sp>
        <p:nvSpPr>
          <p:cNvPr id="4" name="矩形: 圆角 3">
            <a:extLst>
              <a:ext uri="{FF2B5EF4-FFF2-40B4-BE49-F238E27FC236}">
                <a16:creationId xmlns:a16="http://schemas.microsoft.com/office/drawing/2014/main" id="{2306CEA5-4C78-9A03-48F3-07B41DBA2C02}"/>
              </a:ext>
            </a:extLst>
          </p:cNvPr>
          <p:cNvSpPr/>
          <p:nvPr/>
        </p:nvSpPr>
        <p:spPr>
          <a:xfrm rot="10800000">
            <a:off x="-2" y="-40158"/>
            <a:ext cx="12191999" cy="6938311"/>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FF48FD-2FA6-A1FD-8FE8-842A7BE40097}"/>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6" name="文本框 5">
            <a:extLst>
              <a:ext uri="{FF2B5EF4-FFF2-40B4-BE49-F238E27FC236}">
                <a16:creationId xmlns:a16="http://schemas.microsoft.com/office/drawing/2014/main" id="{79F1D091-A5AC-E661-6793-40F23DB3D3ED}"/>
              </a:ext>
            </a:extLst>
          </p:cNvPr>
          <p:cNvSpPr txBox="1"/>
          <p:nvPr/>
        </p:nvSpPr>
        <p:spPr>
          <a:xfrm>
            <a:off x="4663005" y="2359300"/>
            <a:ext cx="5316510" cy="1191993"/>
          </a:xfrm>
          <a:prstGeom prst="rect">
            <a:avLst/>
          </a:prstGeom>
          <a:noFill/>
        </p:spPr>
        <p:txBody>
          <a:bodyPr wrap="square">
            <a:spAutoFit/>
          </a:bodyPr>
          <a:lstStyle/>
          <a:p>
            <a:pPr>
              <a:lnSpc>
                <a:spcPct val="150000"/>
              </a:lnSpc>
            </a:pPr>
            <a:r>
              <a:rPr lang="zh-CN" altLang="en-US" sz="5400" dirty="0">
                <a:solidFill>
                  <a:schemeClr val="bg1"/>
                </a:solidFill>
                <a:latin typeface="庞门正道粗书体" panose="02010600030101010101" pitchFamily="2" charset="-122"/>
                <a:ea typeface="庞门正道粗书体" panose="02010600030101010101" pitchFamily="2" charset="-122"/>
              </a:rPr>
              <a:t>用户体验</a:t>
            </a:r>
          </a:p>
        </p:txBody>
      </p:sp>
      <p:sp>
        <p:nvSpPr>
          <p:cNvPr id="20" name="椭圆 19">
            <a:extLst>
              <a:ext uri="{FF2B5EF4-FFF2-40B4-BE49-F238E27FC236}">
                <a16:creationId xmlns:a16="http://schemas.microsoft.com/office/drawing/2014/main" id="{A9115E86-83CF-5112-C50A-D4C764E27987}"/>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8E5251-A24A-0853-C6ED-B53B4DD5E3CC}"/>
              </a:ext>
            </a:extLst>
          </p:cNvPr>
          <p:cNvSpPr txBox="1"/>
          <p:nvPr/>
        </p:nvSpPr>
        <p:spPr>
          <a:xfrm>
            <a:off x="3208578" y="2562946"/>
            <a:ext cx="995654" cy="988347"/>
          </a:xfrm>
          <a:prstGeom prst="rect">
            <a:avLst/>
          </a:prstGeom>
          <a:noFill/>
        </p:spPr>
        <p:txBody>
          <a:bodyPr wrap="square">
            <a:spAutoFit/>
          </a:bodyPr>
          <a:lstStyle/>
          <a:p>
            <a:pPr algn="just">
              <a:lnSpc>
                <a:spcPct val="150000"/>
              </a:lnSpc>
            </a:pPr>
            <a:r>
              <a:rPr lang="en-US" altLang="zh-CN"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1.2</a:t>
            </a:r>
            <a:endParaRPr lang="zh-CN" altLang="en-US"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21" name="图片 20">
            <a:extLst>
              <a:ext uri="{FF2B5EF4-FFF2-40B4-BE49-F238E27FC236}">
                <a16:creationId xmlns:a16="http://schemas.microsoft.com/office/drawing/2014/main" id="{B41CDB20-2295-963C-251F-1B5173FD34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748588" y="5355602"/>
            <a:ext cx="1762366" cy="1624945"/>
          </a:xfrm>
          <a:prstGeom prst="rect">
            <a:avLst/>
          </a:prstGeom>
        </p:spPr>
      </p:pic>
      <p:pic>
        <p:nvPicPr>
          <p:cNvPr id="22" name="图片 21">
            <a:extLst>
              <a:ext uri="{FF2B5EF4-FFF2-40B4-BE49-F238E27FC236}">
                <a16:creationId xmlns:a16="http://schemas.microsoft.com/office/drawing/2014/main" id="{35C32FD4-8AE8-0F43-579F-74CF3F732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3" name="图片 22">
            <a:extLst>
              <a:ext uri="{FF2B5EF4-FFF2-40B4-BE49-F238E27FC236}">
                <a16:creationId xmlns:a16="http://schemas.microsoft.com/office/drawing/2014/main" id="{43DF3B8E-4E35-9C59-993D-793E133B30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24" name="图片 23">
            <a:extLst>
              <a:ext uri="{FF2B5EF4-FFF2-40B4-BE49-F238E27FC236}">
                <a16:creationId xmlns:a16="http://schemas.microsoft.com/office/drawing/2014/main" id="{C47435E4-B2FD-AB74-C603-FBB71E4D01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25" name="图片 24">
            <a:extLst>
              <a:ext uri="{FF2B5EF4-FFF2-40B4-BE49-F238E27FC236}">
                <a16:creationId xmlns:a16="http://schemas.microsoft.com/office/drawing/2014/main" id="{EC748006-D912-70FC-D387-BA76192B11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26" name="图片 25">
            <a:extLst>
              <a:ext uri="{FF2B5EF4-FFF2-40B4-BE49-F238E27FC236}">
                <a16:creationId xmlns:a16="http://schemas.microsoft.com/office/drawing/2014/main" id="{04D7CDB1-B6A0-C353-C9DD-216F31B4CE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28" name="Picture 2">
            <a:extLst>
              <a:ext uri="{FF2B5EF4-FFF2-40B4-BE49-F238E27FC236}">
                <a16:creationId xmlns:a16="http://schemas.microsoft.com/office/drawing/2014/main" id="{37AC4FB0-7951-4E45-BF01-A42FF41EF98C}"/>
              </a:ext>
            </a:extLst>
          </p:cNvPr>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78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什么是用户体验</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游戏用户界面的作用</a:t>
            </a:r>
            <a:endParaRPr lang="en-US" altLang="zh-CN" dirty="0"/>
          </a:p>
          <a:p>
            <a:pPr lvl="1"/>
            <a:r>
              <a:rPr lang="zh-CN" altLang="en-US" dirty="0"/>
              <a:t>向玩家呈现娱乐体验</a:t>
            </a:r>
            <a:endParaRPr lang="en-US" altLang="zh-CN" dirty="0"/>
          </a:p>
          <a:p>
            <a:pPr lvl="1"/>
            <a:r>
              <a:rPr lang="zh-CN" altLang="en-US" dirty="0"/>
              <a:t>发挥着比其他大部分程序的用户界面都复杂的作用</a:t>
            </a:r>
            <a:endParaRPr lang="en-US" altLang="zh-CN" dirty="0"/>
          </a:p>
          <a:p>
            <a:r>
              <a:rPr lang="zh-CN" altLang="en-US" dirty="0"/>
              <a:t>以玩家为中心的界面设计理念</a:t>
            </a:r>
            <a:endParaRPr lang="en-US" altLang="zh-CN" dirty="0"/>
          </a:p>
          <a:p>
            <a:pPr lvl="1"/>
            <a:r>
              <a:rPr lang="zh-CN" altLang="en-US" dirty="0"/>
              <a:t>关注玩家需要什么才能舒服地玩游戏以及怎样尽可能创造流畅的、令人享受的用户体验</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386763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一般性原理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a:t>一致</a:t>
            </a:r>
          </a:p>
          <a:p>
            <a:pPr lvl="1"/>
            <a:r>
              <a:rPr lang="zh-CN" altLang="en-US" dirty="0"/>
              <a:t>适用于有关美学和功能性问题，游戏应当在文体上和操作上保持一致</a:t>
            </a:r>
          </a:p>
          <a:p>
            <a:r>
              <a:rPr lang="zh-CN" altLang="en-US" dirty="0"/>
              <a:t>提供好的反馈</a:t>
            </a:r>
          </a:p>
          <a:p>
            <a:pPr lvl="1"/>
            <a:r>
              <a:rPr lang="zh-CN" altLang="en-US" dirty="0"/>
              <a:t>当玩家和游戏进行交互时，他希望游戏能立即做出反应，至少有一个确认</a:t>
            </a:r>
          </a:p>
          <a:p>
            <a:r>
              <a:rPr lang="zh-CN" altLang="en-US" dirty="0"/>
              <a:t>记住玩家是发号施令的人</a:t>
            </a:r>
          </a:p>
          <a:p>
            <a:pPr lvl="1"/>
            <a:r>
              <a:rPr lang="zh-CN" altLang="en-US" dirty="0"/>
              <a:t>玩家希望感到他们自己在控制游戏，至少可以控制他们的化身</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77168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一般性原理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限制采取一个动作所要求的步骤的数目 </a:t>
            </a:r>
          </a:p>
          <a:p>
            <a:r>
              <a:rPr lang="zh-CN" altLang="en-US" dirty="0"/>
              <a:t>允许简单的动作撤销</a:t>
            </a:r>
          </a:p>
          <a:p>
            <a:r>
              <a:rPr lang="zh-CN" altLang="en-US" dirty="0"/>
              <a:t>最小化身体压力</a:t>
            </a:r>
          </a:p>
          <a:p>
            <a:r>
              <a:rPr lang="zh-CN" altLang="en-US" dirty="0"/>
              <a:t>不要损害玩家的短期记忆</a:t>
            </a:r>
          </a:p>
          <a:p>
            <a:r>
              <a:rPr lang="zh-CN" altLang="en-US" dirty="0"/>
              <a:t>对基于屏幕的控制和屏幕上的反馈机制进行分组</a:t>
            </a:r>
          </a:p>
          <a:p>
            <a:r>
              <a:rPr lang="zh-CN" altLang="en-US" dirty="0"/>
              <a:t>为有经验的玩家提供快捷键</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4194399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管理复杂度</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FF0000"/>
                </a:solidFill>
              </a:rPr>
              <a:t>抽象</a:t>
            </a:r>
            <a:endParaRPr lang="en-US" altLang="zh-CN" dirty="0">
              <a:solidFill>
                <a:srgbClr val="FF0000"/>
              </a:solidFill>
            </a:endParaRPr>
          </a:p>
          <a:p>
            <a:pPr lvl="2"/>
            <a:r>
              <a:rPr lang="zh-CN" altLang="en-US" dirty="0"/>
              <a:t>把一个复杂系统的某些方面或者功能比较精确和详细的版本用一个不那么精确或者详细的版本代替或者直接移除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FF0000"/>
                </a:solidFill>
              </a:rPr>
              <a:t>自动化</a:t>
            </a:r>
            <a:endParaRPr lang="en-US" altLang="zh-CN" dirty="0">
              <a:solidFill>
                <a:srgbClr val="FF0000"/>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4196131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管理复杂度</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界面的深度与宽度</a:t>
            </a:r>
            <a:endParaRPr lang="en-US" altLang="zh-CN" dirty="0"/>
          </a:p>
          <a:p>
            <a:pPr lvl="1"/>
            <a:r>
              <a:rPr lang="zh-CN" altLang="en-US" dirty="0">
                <a:solidFill>
                  <a:srgbClr val="FF0000"/>
                </a:solidFill>
              </a:rPr>
              <a:t>宽阔的界面</a:t>
            </a:r>
            <a:endParaRPr lang="en-US" altLang="zh-CN" dirty="0">
              <a:solidFill>
                <a:srgbClr val="FF0000"/>
              </a:solidFill>
            </a:endParaRPr>
          </a:p>
          <a:p>
            <a:pPr lvl="2"/>
            <a:r>
              <a:rPr lang="zh-CN" altLang="en-US" dirty="0"/>
              <a:t>同时提供很多数目选项</a:t>
            </a:r>
            <a:endParaRPr lang="en-US" altLang="zh-CN" dirty="0"/>
          </a:p>
          <a:p>
            <a:pPr lvl="2"/>
            <a:r>
              <a:rPr lang="zh-CN" altLang="en-US" dirty="0"/>
              <a:t>允许玩家搜索整个界面来寻找他所需要的，但在那样宽阔的排列中找到感兴趣的选项会花费一定的时间</a:t>
            </a:r>
            <a:br>
              <a:rPr lang="en-US" altLang="zh-CN" dirty="0"/>
            </a:br>
            <a:r>
              <a:rPr lang="zh-CN" altLang="en-US" dirty="0"/>
              <a:t>那些在培训上花费一定时间的玩家会发现使用宽阔的界面非常有效</a:t>
            </a:r>
            <a:endParaRPr lang="en-US" altLang="zh-CN" dirty="0"/>
          </a:p>
          <a:p>
            <a:pPr lvl="1"/>
            <a:r>
              <a:rPr lang="zh-CN" altLang="en-US" dirty="0">
                <a:solidFill>
                  <a:srgbClr val="FF0000"/>
                </a:solidFill>
              </a:rPr>
              <a:t>深长的界面</a:t>
            </a:r>
            <a:endParaRPr lang="en-US" altLang="zh-CN" dirty="0">
              <a:solidFill>
                <a:srgbClr val="FF0000"/>
              </a:solidFill>
            </a:endParaRPr>
          </a:p>
          <a:p>
            <a:pPr lvl="2"/>
            <a:r>
              <a:rPr lang="zh-CN" altLang="en-US" dirty="0"/>
              <a:t>一次只提供几个选项，并且要求玩家依次做出多次选择来得到他想要的选项</a:t>
            </a:r>
            <a:endParaRPr lang="en-US" altLang="zh-CN" dirty="0"/>
          </a:p>
          <a:p>
            <a:pPr lvl="2"/>
            <a:r>
              <a:rPr lang="zh-CN" altLang="en-US" dirty="0"/>
              <a:t>通常通过一个分层的菜单或者对话框串来提供它们所有的选择。用户可以快速的明白每个菜单提供的内容</a:t>
            </a:r>
            <a:endParaRPr lang="en-US" altLang="zh-CN" dirty="0"/>
          </a:p>
          <a:p>
            <a:pPr lvl="2"/>
            <a:r>
              <a:rPr lang="zh-CN" altLang="en-US" dirty="0"/>
              <a:t>在设计很好的情况下，几乎不需要什么培训</a:t>
            </a:r>
          </a:p>
          <a:p>
            <a:r>
              <a:rPr lang="zh-CN" altLang="en-US" dirty="0"/>
              <a:t>上下文敏感界面</a:t>
            </a: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420640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交互模型</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lnSpcReduction="10000"/>
          </a:bodyPr>
          <a:lstStyle/>
          <a:p>
            <a:r>
              <a:rPr lang="zh-CN" altLang="en-US"/>
              <a:t>基于化身的模型</a:t>
            </a:r>
            <a:endParaRPr lang="en-US" altLang="zh-CN" dirty="0"/>
          </a:p>
          <a:p>
            <a:pPr lvl="1"/>
            <a:r>
              <a:rPr lang="zh-CN" altLang="en-US" dirty="0"/>
              <a:t>玩家动作大部分由控制游戏世界中的一个角色组成</a:t>
            </a:r>
            <a:endParaRPr lang="en-US" altLang="zh-CN" dirty="0"/>
          </a:p>
          <a:p>
            <a:r>
              <a:rPr lang="zh-CN" altLang="en-US" dirty="0"/>
              <a:t>多处存在的模型</a:t>
            </a:r>
            <a:endParaRPr lang="en-US" altLang="zh-CN" dirty="0"/>
          </a:p>
          <a:p>
            <a:pPr lvl="1"/>
            <a:r>
              <a:rPr lang="zh-CN" altLang="en-US" dirty="0"/>
              <a:t>玩家可以同时作用于游戏世界的不同部分：象棋</a:t>
            </a:r>
            <a:endParaRPr lang="en-US" altLang="zh-CN" dirty="0"/>
          </a:p>
          <a:p>
            <a:r>
              <a:rPr lang="zh-CN" altLang="en-US" dirty="0"/>
              <a:t>基于团队的交互模型</a:t>
            </a:r>
            <a:endParaRPr lang="en-US" altLang="zh-CN" dirty="0"/>
          </a:p>
          <a:p>
            <a:pPr lvl="1"/>
            <a:r>
              <a:rPr lang="zh-CN" altLang="en-US" dirty="0"/>
              <a:t>以小组角色通常保持在一起作为一组</a:t>
            </a:r>
            <a:endParaRPr lang="en-US" altLang="zh-CN" dirty="0"/>
          </a:p>
          <a:p>
            <a:r>
              <a:rPr lang="zh-CN" altLang="en-US" dirty="0"/>
              <a:t>竞赛模型</a:t>
            </a:r>
            <a:endParaRPr lang="en-US" altLang="zh-CN" dirty="0"/>
          </a:p>
          <a:p>
            <a:pPr lvl="1"/>
            <a:r>
              <a:rPr lang="zh-CN" altLang="en-US" dirty="0"/>
              <a:t>玩家回答问题并作出决定，就像一个</a:t>
            </a:r>
            <a:r>
              <a:rPr lang="en-US" altLang="zh-CN" dirty="0"/>
              <a:t>TV</a:t>
            </a:r>
            <a:r>
              <a:rPr lang="zh-CN" altLang="en-US" dirty="0"/>
              <a:t>游戏秀中的竞赛那样</a:t>
            </a:r>
            <a:endParaRPr lang="en-US" altLang="zh-CN" dirty="0"/>
          </a:p>
          <a:p>
            <a:r>
              <a:rPr lang="zh-CN" altLang="en-US" dirty="0"/>
              <a:t>桌面模型</a:t>
            </a:r>
            <a:endParaRPr lang="en-US" altLang="zh-CN" dirty="0"/>
          </a:p>
          <a:p>
            <a:pPr lvl="1"/>
            <a:r>
              <a:rPr lang="zh-CN" altLang="en-US" dirty="0"/>
              <a:t>模拟一个计算机（或者实际的）桌面</a:t>
            </a: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1028179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BE33D5E-1379-CB39-3FB2-A99E9144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156"/>
            <a:ext cx="12192000" cy="6938311"/>
          </a:xfrm>
          <a:prstGeom prst="rect">
            <a:avLst/>
          </a:prstGeom>
        </p:spPr>
      </p:pic>
      <p:sp>
        <p:nvSpPr>
          <p:cNvPr id="4" name="矩形: 圆角 3">
            <a:extLst>
              <a:ext uri="{FF2B5EF4-FFF2-40B4-BE49-F238E27FC236}">
                <a16:creationId xmlns:a16="http://schemas.microsoft.com/office/drawing/2014/main" id="{2306CEA5-4C78-9A03-48F3-07B41DBA2C02}"/>
              </a:ext>
            </a:extLst>
          </p:cNvPr>
          <p:cNvSpPr/>
          <p:nvPr/>
        </p:nvSpPr>
        <p:spPr>
          <a:xfrm rot="10800000">
            <a:off x="-2" y="-40158"/>
            <a:ext cx="12191999" cy="6938311"/>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FF48FD-2FA6-A1FD-8FE8-842A7BE40097}"/>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6" name="文本框 5">
            <a:extLst>
              <a:ext uri="{FF2B5EF4-FFF2-40B4-BE49-F238E27FC236}">
                <a16:creationId xmlns:a16="http://schemas.microsoft.com/office/drawing/2014/main" id="{79F1D091-A5AC-E661-6793-40F23DB3D3ED}"/>
              </a:ext>
            </a:extLst>
          </p:cNvPr>
          <p:cNvSpPr txBox="1"/>
          <p:nvPr/>
        </p:nvSpPr>
        <p:spPr>
          <a:xfrm>
            <a:off x="4663005" y="2359300"/>
            <a:ext cx="5316510" cy="1191993"/>
          </a:xfrm>
          <a:prstGeom prst="rect">
            <a:avLst/>
          </a:prstGeom>
          <a:noFill/>
        </p:spPr>
        <p:txBody>
          <a:bodyPr wrap="square">
            <a:spAutoFit/>
          </a:bodyPr>
          <a:lstStyle/>
          <a:p>
            <a:pPr>
              <a:lnSpc>
                <a:spcPct val="150000"/>
              </a:lnSpc>
            </a:pPr>
            <a:r>
              <a:rPr lang="zh-CN" altLang="en-US" sz="5400" dirty="0">
                <a:solidFill>
                  <a:schemeClr val="bg1"/>
                </a:solidFill>
                <a:latin typeface="庞门正道粗书体" panose="02010600030101010101" pitchFamily="2" charset="-122"/>
                <a:ea typeface="庞门正道粗书体" panose="02010600030101010101" pitchFamily="2" charset="-122"/>
              </a:rPr>
              <a:t>关卡设计</a:t>
            </a:r>
          </a:p>
        </p:txBody>
      </p:sp>
      <p:sp>
        <p:nvSpPr>
          <p:cNvPr id="20" name="椭圆 19">
            <a:extLst>
              <a:ext uri="{FF2B5EF4-FFF2-40B4-BE49-F238E27FC236}">
                <a16:creationId xmlns:a16="http://schemas.microsoft.com/office/drawing/2014/main" id="{A9115E86-83CF-5112-C50A-D4C764E27987}"/>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8E5251-A24A-0853-C6ED-B53B4DD5E3CC}"/>
              </a:ext>
            </a:extLst>
          </p:cNvPr>
          <p:cNvSpPr txBox="1"/>
          <p:nvPr/>
        </p:nvSpPr>
        <p:spPr>
          <a:xfrm>
            <a:off x="3208578" y="2562946"/>
            <a:ext cx="995654" cy="988347"/>
          </a:xfrm>
          <a:prstGeom prst="rect">
            <a:avLst/>
          </a:prstGeom>
          <a:noFill/>
        </p:spPr>
        <p:txBody>
          <a:bodyPr wrap="square">
            <a:spAutoFit/>
          </a:bodyPr>
          <a:lstStyle/>
          <a:p>
            <a:pPr algn="just">
              <a:lnSpc>
                <a:spcPct val="150000"/>
              </a:lnSpc>
            </a:pPr>
            <a:r>
              <a:rPr lang="en-US" altLang="zh-CN"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1.3</a:t>
            </a:r>
            <a:endParaRPr lang="zh-CN" altLang="en-US"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21" name="图片 20">
            <a:extLst>
              <a:ext uri="{FF2B5EF4-FFF2-40B4-BE49-F238E27FC236}">
                <a16:creationId xmlns:a16="http://schemas.microsoft.com/office/drawing/2014/main" id="{B41CDB20-2295-963C-251F-1B5173FD34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748588" y="5355602"/>
            <a:ext cx="1762366" cy="1624945"/>
          </a:xfrm>
          <a:prstGeom prst="rect">
            <a:avLst/>
          </a:prstGeom>
        </p:spPr>
      </p:pic>
      <p:pic>
        <p:nvPicPr>
          <p:cNvPr id="22" name="图片 21">
            <a:extLst>
              <a:ext uri="{FF2B5EF4-FFF2-40B4-BE49-F238E27FC236}">
                <a16:creationId xmlns:a16="http://schemas.microsoft.com/office/drawing/2014/main" id="{35C32FD4-8AE8-0F43-579F-74CF3F732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3" name="图片 22">
            <a:extLst>
              <a:ext uri="{FF2B5EF4-FFF2-40B4-BE49-F238E27FC236}">
                <a16:creationId xmlns:a16="http://schemas.microsoft.com/office/drawing/2014/main" id="{43DF3B8E-4E35-9C59-993D-793E133B30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24" name="图片 23">
            <a:extLst>
              <a:ext uri="{FF2B5EF4-FFF2-40B4-BE49-F238E27FC236}">
                <a16:creationId xmlns:a16="http://schemas.microsoft.com/office/drawing/2014/main" id="{C47435E4-B2FD-AB74-C603-FBB71E4D01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25" name="图片 24">
            <a:extLst>
              <a:ext uri="{FF2B5EF4-FFF2-40B4-BE49-F238E27FC236}">
                <a16:creationId xmlns:a16="http://schemas.microsoft.com/office/drawing/2014/main" id="{EC748006-D912-70FC-D387-BA76192B11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26" name="图片 25">
            <a:extLst>
              <a:ext uri="{FF2B5EF4-FFF2-40B4-BE49-F238E27FC236}">
                <a16:creationId xmlns:a16="http://schemas.microsoft.com/office/drawing/2014/main" id="{04D7CDB1-B6A0-C353-C9DD-216F31B4CE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28" name="Picture 2">
            <a:extLst>
              <a:ext uri="{FF2B5EF4-FFF2-40B4-BE49-F238E27FC236}">
                <a16:creationId xmlns:a16="http://schemas.microsoft.com/office/drawing/2014/main" id="{37AC4FB0-7951-4E45-BF01-A42FF41EF98C}"/>
              </a:ext>
            </a:extLst>
          </p:cNvPr>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31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6824"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2793226"/>
              <a:ext cx="5572161"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章节回顾</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04371"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什么是关卡设计</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关卡设计师创造了玩家体验的以下基本部分</a:t>
            </a:r>
            <a:endParaRPr lang="en-US" altLang="zh-CN" dirty="0"/>
          </a:p>
          <a:p>
            <a:pPr lvl="1"/>
            <a:r>
              <a:rPr lang="zh-CN" altLang="en-US" dirty="0"/>
              <a:t>游戏发生的空间</a:t>
            </a:r>
            <a:endParaRPr lang="en-US" altLang="zh-CN" dirty="0"/>
          </a:p>
          <a:p>
            <a:pPr lvl="1"/>
            <a:r>
              <a:rPr lang="zh-CN" altLang="en-US" dirty="0"/>
              <a:t>关卡的初始条件</a:t>
            </a:r>
            <a:endParaRPr lang="en-US" altLang="zh-CN" dirty="0"/>
          </a:p>
          <a:p>
            <a:pPr lvl="1"/>
            <a:r>
              <a:rPr lang="zh-CN" altLang="en-US" dirty="0"/>
              <a:t>玩家将会在关卡内遇到的挑战的集合</a:t>
            </a:r>
            <a:endParaRPr lang="en-US" altLang="zh-CN" dirty="0"/>
          </a:p>
          <a:p>
            <a:pPr lvl="1"/>
            <a:r>
              <a:rPr lang="zh-CN" altLang="en-US" dirty="0"/>
              <a:t>关卡的终止条件</a:t>
            </a:r>
            <a:endParaRPr lang="en-US" altLang="zh-CN" dirty="0"/>
          </a:p>
          <a:p>
            <a:pPr lvl="1"/>
            <a:r>
              <a:rPr lang="zh-CN" altLang="en-US" dirty="0"/>
              <a:t>游戏可玩性和游戏故事之间的相互作用</a:t>
            </a:r>
            <a:endParaRPr lang="en-US" altLang="zh-CN" dirty="0"/>
          </a:p>
          <a:p>
            <a:pPr lvl="1"/>
            <a:r>
              <a:rPr lang="zh-CN" altLang="en-US" dirty="0"/>
              <a:t>关卡的美学和意境</a:t>
            </a:r>
            <a:endParaRPr lang="en-US" altLang="zh-CN" dirty="0"/>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144996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关键设计原理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一般关卡设计原理</a:t>
            </a:r>
            <a:endParaRPr lang="en-US" altLang="zh-CN" dirty="0"/>
          </a:p>
          <a:p>
            <a:pPr lvl="1"/>
            <a:r>
              <a:rPr lang="zh-CN" altLang="en-US" dirty="0"/>
              <a:t>把一个游戏的早期关卡制作为新手关卡</a:t>
            </a:r>
            <a:endParaRPr lang="en-US" altLang="zh-CN" dirty="0"/>
          </a:p>
          <a:p>
            <a:pPr lvl="1"/>
            <a:r>
              <a:rPr lang="zh-CN" altLang="en-US" dirty="0"/>
              <a:t>使关卡的步调多样化</a:t>
            </a:r>
            <a:endParaRPr lang="en-US" altLang="zh-CN" dirty="0"/>
          </a:p>
          <a:p>
            <a:pPr lvl="1"/>
            <a:r>
              <a:rPr lang="zh-CN" altLang="en-US" dirty="0"/>
              <a:t>避免概念上的不合逻辑</a:t>
            </a:r>
            <a:endParaRPr lang="en-US" altLang="zh-CN" dirty="0"/>
          </a:p>
          <a:p>
            <a:pPr lvl="1"/>
            <a:r>
              <a:rPr lang="zh-CN" altLang="en-US" dirty="0"/>
              <a:t>明确地通知玩家他的短期目标</a:t>
            </a:r>
            <a:endParaRPr lang="en-US" altLang="zh-CN" dirty="0"/>
          </a:p>
          <a:p>
            <a:pPr lvl="1"/>
            <a:r>
              <a:rPr lang="zh-CN" altLang="en-US" dirty="0"/>
              <a:t>冒险、奖励和决定的后果很清晰</a:t>
            </a:r>
            <a:endParaRPr lang="en-US" altLang="zh-CN" dirty="0"/>
          </a:p>
          <a:p>
            <a:pPr lvl="1"/>
            <a:r>
              <a:rPr lang="zh-CN" altLang="en-US" dirty="0"/>
              <a:t>奖励玩家的技能、想象力、智力和共享</a:t>
            </a:r>
            <a:endParaRPr lang="en-US" altLang="zh-CN" dirty="0"/>
          </a:p>
          <a:p>
            <a:pPr lvl="1"/>
            <a:r>
              <a:rPr lang="zh-CN" altLang="en-US" dirty="0"/>
              <a:t>通过很大的方式奖励，通过很小的方式惩罚</a:t>
            </a:r>
            <a:endParaRPr lang="en-US" altLang="zh-CN" dirty="0"/>
          </a:p>
          <a:p>
            <a:pPr lvl="1"/>
            <a:r>
              <a:rPr lang="zh-CN" altLang="en-US" dirty="0"/>
              <a:t>一个人工对手的作用就是呈现出游戏的打斗然后失败</a:t>
            </a:r>
            <a:endParaRPr lang="en-US" altLang="zh-CN" dirty="0"/>
          </a:p>
          <a:p>
            <a:pPr lvl="1"/>
            <a:r>
              <a:rPr lang="zh-CN" altLang="en-US" dirty="0"/>
              <a:t>实现多种难度的设置</a:t>
            </a: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1446835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关键设计原理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特定类别的关卡设计原理</a:t>
            </a:r>
            <a:endParaRPr lang="en-US" altLang="zh-CN" dirty="0"/>
          </a:p>
          <a:p>
            <a:pPr lvl="1"/>
            <a:r>
              <a:rPr lang="zh-CN" altLang="en-US" dirty="0"/>
              <a:t>动作游戏：使步调多样化</a:t>
            </a:r>
            <a:endParaRPr lang="en-US" altLang="zh-CN" dirty="0"/>
          </a:p>
          <a:p>
            <a:pPr lvl="1"/>
            <a:r>
              <a:rPr lang="zh-CN" altLang="en-US" dirty="0"/>
              <a:t>策略游戏：奖励计划</a:t>
            </a:r>
            <a:endParaRPr lang="en-US" altLang="zh-CN" dirty="0"/>
          </a:p>
          <a:p>
            <a:pPr lvl="1"/>
            <a:r>
              <a:rPr lang="zh-CN" altLang="en-US" dirty="0"/>
              <a:t>角色扮演游戏：提供角色自我成长和自我表现的机会</a:t>
            </a:r>
            <a:endParaRPr lang="en-US" altLang="zh-CN" dirty="0"/>
          </a:p>
          <a:p>
            <a:pPr lvl="1"/>
            <a:r>
              <a:rPr lang="zh-CN" altLang="en-US" dirty="0"/>
              <a:t>体育游戏：逼真是最重要的</a:t>
            </a:r>
            <a:endParaRPr lang="en-US" altLang="zh-CN" dirty="0"/>
          </a:p>
          <a:p>
            <a:pPr lvl="1"/>
            <a:r>
              <a:rPr lang="zh-CN" altLang="en-US" dirty="0"/>
              <a:t>交通工具模拟：奖励熟练的操作</a:t>
            </a:r>
            <a:endParaRPr lang="en-US" altLang="zh-CN" dirty="0"/>
          </a:p>
          <a:p>
            <a:pPr lvl="1"/>
            <a:r>
              <a:rPr lang="zh-CN" altLang="en-US" dirty="0"/>
              <a:t>建设和管理模拟：为初始条件和目标提供一个有趣的变化</a:t>
            </a:r>
            <a:endParaRPr lang="en-US" altLang="zh-CN" dirty="0"/>
          </a:p>
          <a:p>
            <a:pPr lvl="1"/>
            <a:r>
              <a:rPr lang="zh-CN" altLang="en-US" dirty="0"/>
              <a:t>冒险游戏：构建与它们的位置和故事和谐</a:t>
            </a:r>
            <a:endParaRPr lang="en-US" altLang="zh-CN" dirty="0"/>
          </a:p>
          <a:p>
            <a:pPr lvl="1"/>
            <a:r>
              <a:rPr lang="zh-CN" altLang="en-US" dirty="0"/>
              <a:t>人工生命游戏：为它们的环境中的生物创造很多交互机会</a:t>
            </a:r>
            <a:endParaRPr lang="en-US" altLang="zh-CN" dirty="0"/>
          </a:p>
          <a:p>
            <a:pPr lvl="1"/>
            <a:r>
              <a:rPr lang="zh-CN" altLang="en-US" dirty="0"/>
              <a:t>益智类游戏：给玩家思考的时间</a:t>
            </a: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192385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布局</a:t>
            </a:r>
          </a:p>
        </p:txBody>
      </p:sp>
      <p:grpSp>
        <p:nvGrpSpPr>
          <p:cNvPr id="9" name="组合 8">
            <a:extLst>
              <a:ext uri="{FF2B5EF4-FFF2-40B4-BE49-F238E27FC236}">
                <a16:creationId xmlns:a16="http://schemas.microsoft.com/office/drawing/2014/main" id="{C1285135-9AD9-4C25-A878-57355D467C59}"/>
              </a:ext>
            </a:extLst>
          </p:cNvPr>
          <p:cNvGrpSpPr/>
          <p:nvPr/>
        </p:nvGrpSpPr>
        <p:grpSpPr>
          <a:xfrm>
            <a:off x="1420487" y="1530457"/>
            <a:ext cx="2935995" cy="1954313"/>
            <a:chOff x="3814090" y="2561552"/>
            <a:chExt cx="4730750" cy="3097213"/>
          </a:xfrm>
        </p:grpSpPr>
        <p:sp>
          <p:nvSpPr>
            <p:cNvPr id="4" name="矩形 3">
              <a:extLst>
                <a:ext uri="{FF2B5EF4-FFF2-40B4-BE49-F238E27FC236}">
                  <a16:creationId xmlns:a16="http://schemas.microsoft.com/office/drawing/2014/main" id="{20529015-E683-496E-85D1-A91A5D2292DB}"/>
                </a:ext>
              </a:extLst>
            </p:cNvPr>
            <p:cNvSpPr/>
            <p:nvPr/>
          </p:nvSpPr>
          <p:spPr>
            <a:xfrm>
              <a:off x="3814090" y="256155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268FBC39-2EF8-4837-88C9-B0879F57D340}"/>
                </a:ext>
              </a:extLst>
            </p:cNvPr>
            <p:cNvSpPr/>
            <p:nvPr/>
          </p:nvSpPr>
          <p:spPr>
            <a:xfrm>
              <a:off x="4174452" y="4577677"/>
              <a:ext cx="647700" cy="64928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0DFE5D4E-6DDA-4BF2-BCAA-FF6E15CAF5C7}"/>
                </a:ext>
              </a:extLst>
            </p:cNvPr>
            <p:cNvSpPr/>
            <p:nvPr/>
          </p:nvSpPr>
          <p:spPr>
            <a:xfrm>
              <a:off x="7243090" y="2810790"/>
              <a:ext cx="687387" cy="68738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BC134084-070A-45CD-96C2-53E41F5094F5}"/>
                </a:ext>
              </a:extLst>
            </p:cNvPr>
            <p:cNvSpPr/>
            <p:nvPr/>
          </p:nvSpPr>
          <p:spPr>
            <a:xfrm>
              <a:off x="6046115" y="4201440"/>
              <a:ext cx="647700" cy="6477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554AAEFD-54C4-4E58-846C-7115576B260E}"/>
                </a:ext>
              </a:extLst>
            </p:cNvPr>
            <p:cNvSpPr/>
            <p:nvPr/>
          </p:nvSpPr>
          <p:spPr>
            <a:xfrm>
              <a:off x="7606627" y="4720552"/>
              <a:ext cx="938213" cy="93821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矩形 9">
            <a:extLst>
              <a:ext uri="{FF2B5EF4-FFF2-40B4-BE49-F238E27FC236}">
                <a16:creationId xmlns:a16="http://schemas.microsoft.com/office/drawing/2014/main" id="{1B8487A7-A312-4EDF-91AB-B2F1377A50AD}"/>
              </a:ext>
            </a:extLst>
          </p:cNvPr>
          <p:cNvSpPr/>
          <p:nvPr/>
        </p:nvSpPr>
        <p:spPr>
          <a:xfrm>
            <a:off x="2240746" y="3225806"/>
            <a:ext cx="1338828" cy="369332"/>
          </a:xfrm>
          <a:prstGeom prst="rect">
            <a:avLst/>
          </a:prstGeom>
        </p:spPr>
        <p:txBody>
          <a:bodyPr wrap="none">
            <a:spAutoFit/>
          </a:bodyPr>
          <a:lstStyle/>
          <a:p>
            <a:r>
              <a:rPr lang="zh-CN" altLang="en-US" dirty="0"/>
              <a:t>开放式布局</a:t>
            </a:r>
            <a:endParaRPr lang="en-US" altLang="zh-CN" dirty="0"/>
          </a:p>
        </p:txBody>
      </p:sp>
      <p:grpSp>
        <p:nvGrpSpPr>
          <p:cNvPr id="22" name="组合 21">
            <a:extLst>
              <a:ext uri="{FF2B5EF4-FFF2-40B4-BE49-F238E27FC236}">
                <a16:creationId xmlns:a16="http://schemas.microsoft.com/office/drawing/2014/main" id="{A6FA160F-72DF-42E3-BEE4-CB14BBA58ED7}"/>
              </a:ext>
            </a:extLst>
          </p:cNvPr>
          <p:cNvGrpSpPr/>
          <p:nvPr/>
        </p:nvGrpSpPr>
        <p:grpSpPr>
          <a:xfrm>
            <a:off x="5204257" y="1530457"/>
            <a:ext cx="2398475" cy="1954313"/>
            <a:chOff x="3654425" y="2589213"/>
            <a:chExt cx="3857625" cy="3143250"/>
          </a:xfrm>
        </p:grpSpPr>
        <p:sp>
          <p:nvSpPr>
            <p:cNvPr id="13" name="矩形 12">
              <a:extLst>
                <a:ext uri="{FF2B5EF4-FFF2-40B4-BE49-F238E27FC236}">
                  <a16:creationId xmlns:a16="http://schemas.microsoft.com/office/drawing/2014/main" id="{E1B7A316-6AF4-4B41-B0A9-3980402B5992}"/>
                </a:ext>
              </a:extLst>
            </p:cNvPr>
            <p:cNvSpPr/>
            <p:nvPr/>
          </p:nvSpPr>
          <p:spPr>
            <a:xfrm>
              <a:off x="3654425" y="2589213"/>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32E1C97F-9DB9-47BB-A18E-03E9500E5A0B}"/>
                </a:ext>
              </a:extLst>
            </p:cNvPr>
            <p:cNvSpPr/>
            <p:nvPr/>
          </p:nvSpPr>
          <p:spPr>
            <a:xfrm>
              <a:off x="5083175" y="3089275"/>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31C8C090-3A9E-4F76-BE0C-930279FBB7A7}"/>
                </a:ext>
              </a:extLst>
            </p:cNvPr>
            <p:cNvSpPr/>
            <p:nvPr/>
          </p:nvSpPr>
          <p:spPr>
            <a:xfrm>
              <a:off x="6511925" y="2589213"/>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31D7CCE4-A0E4-4806-8038-29BA58D0F67F}"/>
                </a:ext>
              </a:extLst>
            </p:cNvPr>
            <p:cNvSpPr/>
            <p:nvPr/>
          </p:nvSpPr>
          <p:spPr>
            <a:xfrm>
              <a:off x="5940425" y="4732338"/>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DAD8317F-D1DC-44DA-A28A-A89E48D6A909}"/>
                </a:ext>
              </a:extLst>
            </p:cNvPr>
            <p:cNvSpPr/>
            <p:nvPr/>
          </p:nvSpPr>
          <p:spPr>
            <a:xfrm>
              <a:off x="4583113" y="4732338"/>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E5CC99F2-3670-45C8-997B-C8736A159B6F}"/>
                </a:ext>
              </a:extLst>
            </p:cNvPr>
            <p:cNvSpPr/>
            <p:nvPr/>
          </p:nvSpPr>
          <p:spPr>
            <a:xfrm rot="18530775">
              <a:off x="5556250" y="3292475"/>
              <a:ext cx="1357313"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9A8DA002-8073-4DC3-83D7-51108F20CF2C}"/>
                </a:ext>
              </a:extLst>
            </p:cNvPr>
            <p:cNvSpPr/>
            <p:nvPr/>
          </p:nvSpPr>
          <p:spPr>
            <a:xfrm rot="17205997">
              <a:off x="5884069" y="4040981"/>
              <a:ext cx="1847850" cy="2111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37206893-B3A5-44E4-83FA-C01DCFD2B353}"/>
                </a:ext>
              </a:extLst>
            </p:cNvPr>
            <p:cNvSpPr/>
            <p:nvPr/>
          </p:nvSpPr>
          <p:spPr>
            <a:xfrm>
              <a:off x="5368925" y="5018088"/>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41B34CBA-62D4-4262-8E4D-620E47AC51DC}"/>
                </a:ext>
              </a:extLst>
            </p:cNvPr>
            <p:cNvSpPr/>
            <p:nvPr/>
          </p:nvSpPr>
          <p:spPr>
            <a:xfrm rot="13634115">
              <a:off x="4331494" y="3337719"/>
              <a:ext cx="1162050"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3" name="矩形 22">
            <a:extLst>
              <a:ext uri="{FF2B5EF4-FFF2-40B4-BE49-F238E27FC236}">
                <a16:creationId xmlns:a16="http://schemas.microsoft.com/office/drawing/2014/main" id="{236F491E-6836-47DE-A558-EDF3F5EDD0E7}"/>
              </a:ext>
            </a:extLst>
          </p:cNvPr>
          <p:cNvSpPr/>
          <p:nvPr/>
        </p:nvSpPr>
        <p:spPr>
          <a:xfrm>
            <a:off x="5007966" y="2441152"/>
            <a:ext cx="1107996" cy="369332"/>
          </a:xfrm>
          <a:prstGeom prst="rect">
            <a:avLst/>
          </a:prstGeom>
        </p:spPr>
        <p:txBody>
          <a:bodyPr wrap="none">
            <a:spAutoFit/>
          </a:bodyPr>
          <a:lstStyle/>
          <a:p>
            <a:r>
              <a:rPr lang="zh-CN" altLang="en-US" dirty="0"/>
              <a:t>线性布局</a:t>
            </a:r>
            <a:endParaRPr lang="en-US" altLang="zh-CN" dirty="0"/>
          </a:p>
        </p:txBody>
      </p:sp>
      <p:grpSp>
        <p:nvGrpSpPr>
          <p:cNvPr id="40" name="组合 39">
            <a:extLst>
              <a:ext uri="{FF2B5EF4-FFF2-40B4-BE49-F238E27FC236}">
                <a16:creationId xmlns:a16="http://schemas.microsoft.com/office/drawing/2014/main" id="{CDB31719-0C1D-4DD0-AA6D-D685AC4ED13B}"/>
              </a:ext>
            </a:extLst>
          </p:cNvPr>
          <p:cNvGrpSpPr/>
          <p:nvPr/>
        </p:nvGrpSpPr>
        <p:grpSpPr>
          <a:xfrm>
            <a:off x="8615523" y="1530457"/>
            <a:ext cx="1832139" cy="2431108"/>
            <a:chOff x="7790599" y="1081713"/>
            <a:chExt cx="3714750" cy="4929187"/>
          </a:xfrm>
        </p:grpSpPr>
        <p:sp>
          <p:nvSpPr>
            <p:cNvPr id="24" name="矩形 23">
              <a:extLst>
                <a:ext uri="{FF2B5EF4-FFF2-40B4-BE49-F238E27FC236}">
                  <a16:creationId xmlns:a16="http://schemas.microsoft.com/office/drawing/2014/main" id="{8C7D5A21-36DD-4C22-AEBE-0B42A2E6B3C5}"/>
                </a:ext>
              </a:extLst>
            </p:cNvPr>
            <p:cNvSpPr/>
            <p:nvPr/>
          </p:nvSpPr>
          <p:spPr>
            <a:xfrm>
              <a:off x="8933599" y="1081713"/>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63B15DDB-78AE-4F89-ACC7-81441488178F}"/>
                </a:ext>
              </a:extLst>
            </p:cNvPr>
            <p:cNvSpPr/>
            <p:nvPr/>
          </p:nvSpPr>
          <p:spPr>
            <a:xfrm>
              <a:off x="7790599" y="2153275"/>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7FE749C8-09C9-4320-9F8B-89C8C4D23E57}"/>
                </a:ext>
              </a:extLst>
            </p:cNvPr>
            <p:cNvSpPr/>
            <p:nvPr/>
          </p:nvSpPr>
          <p:spPr>
            <a:xfrm>
              <a:off x="10076599" y="2153275"/>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50BFB8F9-3B23-4A66-8F60-F896D2BBDC37}"/>
                </a:ext>
              </a:extLst>
            </p:cNvPr>
            <p:cNvSpPr/>
            <p:nvPr/>
          </p:nvSpPr>
          <p:spPr>
            <a:xfrm>
              <a:off x="7790599" y="3153400"/>
              <a:ext cx="1071562" cy="121443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7EBFD111-0829-4EDF-8B5A-ED42B590C2B7}"/>
                </a:ext>
              </a:extLst>
            </p:cNvPr>
            <p:cNvSpPr/>
            <p:nvPr/>
          </p:nvSpPr>
          <p:spPr>
            <a:xfrm>
              <a:off x="9076474" y="3153400"/>
              <a:ext cx="1071562" cy="121443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511269C7-042B-4C04-ACE5-4D033EE7A776}"/>
                </a:ext>
              </a:extLst>
            </p:cNvPr>
            <p:cNvSpPr/>
            <p:nvPr/>
          </p:nvSpPr>
          <p:spPr>
            <a:xfrm>
              <a:off x="10433786" y="3153400"/>
              <a:ext cx="1071563" cy="121443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C2A9F0BA-0150-4752-8AFA-D5924DCE9204}"/>
                </a:ext>
              </a:extLst>
            </p:cNvPr>
            <p:cNvSpPr/>
            <p:nvPr/>
          </p:nvSpPr>
          <p:spPr>
            <a:xfrm>
              <a:off x="8362099" y="4939338"/>
              <a:ext cx="2643187" cy="107156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矩形 30">
              <a:extLst>
                <a:ext uri="{FF2B5EF4-FFF2-40B4-BE49-F238E27FC236}">
                  <a16:creationId xmlns:a16="http://schemas.microsoft.com/office/drawing/2014/main" id="{C90EA497-5EBF-4DC8-8043-658A67A17ABE}"/>
                </a:ext>
              </a:extLst>
            </p:cNvPr>
            <p:cNvSpPr/>
            <p:nvPr/>
          </p:nvSpPr>
          <p:spPr>
            <a:xfrm rot="19216523">
              <a:off x="8425599" y="1753225"/>
              <a:ext cx="1285875"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ABCE9EC0-377C-4F70-8748-50DFABCE43CC}"/>
                </a:ext>
              </a:extLst>
            </p:cNvPr>
            <p:cNvSpPr/>
            <p:nvPr/>
          </p:nvSpPr>
          <p:spPr>
            <a:xfrm rot="2400000">
              <a:off x="9709886" y="1826250"/>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a:extLst>
                <a:ext uri="{FF2B5EF4-FFF2-40B4-BE49-F238E27FC236}">
                  <a16:creationId xmlns:a16="http://schemas.microsoft.com/office/drawing/2014/main" id="{940711C1-2D13-4BB2-9D92-7A193426C137}"/>
                </a:ext>
              </a:extLst>
            </p:cNvPr>
            <p:cNvSpPr/>
            <p:nvPr/>
          </p:nvSpPr>
          <p:spPr>
            <a:xfrm rot="19216523">
              <a:off x="9425724" y="2896225"/>
              <a:ext cx="1285875"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a:extLst>
                <a:ext uri="{FF2B5EF4-FFF2-40B4-BE49-F238E27FC236}">
                  <a16:creationId xmlns:a16="http://schemas.microsoft.com/office/drawing/2014/main" id="{9CCB0CCB-3F53-4433-BA4F-6B9EFEDDC33C}"/>
                </a:ext>
              </a:extLst>
            </p:cNvPr>
            <p:cNvSpPr/>
            <p:nvPr/>
          </p:nvSpPr>
          <p:spPr>
            <a:xfrm rot="2400000">
              <a:off x="8566886" y="2897813"/>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C3A15369-186A-4379-840D-1212EA085E3F}"/>
                </a:ext>
              </a:extLst>
            </p:cNvPr>
            <p:cNvSpPr/>
            <p:nvPr/>
          </p:nvSpPr>
          <p:spPr>
            <a:xfrm rot="5400000">
              <a:off x="7897755" y="2831931"/>
              <a:ext cx="714375"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48A841D4-AF23-4930-B0D1-85A824952D11}"/>
                </a:ext>
              </a:extLst>
            </p:cNvPr>
            <p:cNvSpPr/>
            <p:nvPr/>
          </p:nvSpPr>
          <p:spPr>
            <a:xfrm rot="5400000">
              <a:off x="10683817" y="2831932"/>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B3982214-E33C-4DAC-A77C-3873A703A7CD}"/>
                </a:ext>
              </a:extLst>
            </p:cNvPr>
            <p:cNvSpPr/>
            <p:nvPr/>
          </p:nvSpPr>
          <p:spPr>
            <a:xfrm rot="5400000">
              <a:off x="9255067" y="4546432"/>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9259B0BB-BA72-416B-BE1D-3F40A4FD4D16}"/>
                </a:ext>
              </a:extLst>
            </p:cNvPr>
            <p:cNvSpPr/>
            <p:nvPr/>
          </p:nvSpPr>
          <p:spPr>
            <a:xfrm rot="19216523">
              <a:off x="9854349" y="45392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FF01738F-2698-4A96-8A66-385B9B33FE36}"/>
                </a:ext>
              </a:extLst>
            </p:cNvPr>
            <p:cNvSpPr/>
            <p:nvPr/>
          </p:nvSpPr>
          <p:spPr>
            <a:xfrm rot="2400000">
              <a:off x="8228749" y="4540875"/>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1" name="矩形 40">
            <a:extLst>
              <a:ext uri="{FF2B5EF4-FFF2-40B4-BE49-F238E27FC236}">
                <a16:creationId xmlns:a16="http://schemas.microsoft.com/office/drawing/2014/main" id="{1E346520-388C-4DBC-B492-1B05D6069E72}"/>
              </a:ext>
            </a:extLst>
          </p:cNvPr>
          <p:cNvSpPr/>
          <p:nvPr/>
        </p:nvSpPr>
        <p:spPr>
          <a:xfrm>
            <a:off x="10231436" y="1476660"/>
            <a:ext cx="1107996" cy="369332"/>
          </a:xfrm>
          <a:prstGeom prst="rect">
            <a:avLst/>
          </a:prstGeom>
        </p:spPr>
        <p:txBody>
          <a:bodyPr wrap="none">
            <a:spAutoFit/>
          </a:bodyPr>
          <a:lstStyle/>
          <a:p>
            <a:r>
              <a:rPr lang="zh-CN" altLang="en-US" dirty="0"/>
              <a:t>线性布局</a:t>
            </a:r>
            <a:endParaRPr lang="en-US" altLang="zh-CN" dirty="0"/>
          </a:p>
        </p:txBody>
      </p:sp>
      <p:grpSp>
        <p:nvGrpSpPr>
          <p:cNvPr id="42" name="组合 28">
            <a:extLst>
              <a:ext uri="{FF2B5EF4-FFF2-40B4-BE49-F238E27FC236}">
                <a16:creationId xmlns:a16="http://schemas.microsoft.com/office/drawing/2014/main" id="{5B8BF93F-A7FB-405A-8445-CA932F05CEA4}"/>
              </a:ext>
            </a:extLst>
          </p:cNvPr>
          <p:cNvGrpSpPr>
            <a:grpSpLocks/>
          </p:cNvGrpSpPr>
          <p:nvPr/>
        </p:nvGrpSpPr>
        <p:grpSpPr bwMode="auto">
          <a:xfrm>
            <a:off x="1968987" y="3977967"/>
            <a:ext cx="2017040" cy="2017040"/>
            <a:chOff x="5357818" y="2143116"/>
            <a:chExt cx="3604162" cy="3604162"/>
          </a:xfrm>
        </p:grpSpPr>
        <p:sp>
          <p:nvSpPr>
            <p:cNvPr id="43" name="椭圆 42">
              <a:extLst>
                <a:ext uri="{FF2B5EF4-FFF2-40B4-BE49-F238E27FC236}">
                  <a16:creationId xmlns:a16="http://schemas.microsoft.com/office/drawing/2014/main" id="{81F75EA0-6E9E-46A2-9180-4964686232CE}"/>
                </a:ext>
              </a:extLst>
            </p:cNvPr>
            <p:cNvSpPr/>
            <p:nvPr/>
          </p:nvSpPr>
          <p:spPr>
            <a:xfrm>
              <a:off x="5357818" y="2143116"/>
              <a:ext cx="3604162" cy="3604162"/>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5B2DC792-EB19-4532-B6DF-3D156A145A71}"/>
                </a:ext>
              </a:extLst>
            </p:cNvPr>
            <p:cNvSpPr/>
            <p:nvPr/>
          </p:nvSpPr>
          <p:spPr>
            <a:xfrm>
              <a:off x="5643611" y="2428909"/>
              <a:ext cx="3072271" cy="307227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9AD10577-288D-455A-895C-70098726B25D}"/>
                </a:ext>
              </a:extLst>
            </p:cNvPr>
            <p:cNvSpPr/>
            <p:nvPr/>
          </p:nvSpPr>
          <p:spPr>
            <a:xfrm rot="5400000">
              <a:off x="5000577" y="3857871"/>
              <a:ext cx="3000822" cy="28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6" name="矩形 45">
            <a:extLst>
              <a:ext uri="{FF2B5EF4-FFF2-40B4-BE49-F238E27FC236}">
                <a16:creationId xmlns:a16="http://schemas.microsoft.com/office/drawing/2014/main" id="{5042B114-864E-4B10-BAE6-BFE2768CC935}"/>
              </a:ext>
            </a:extLst>
          </p:cNvPr>
          <p:cNvSpPr/>
          <p:nvPr/>
        </p:nvSpPr>
        <p:spPr>
          <a:xfrm>
            <a:off x="2666213" y="4882233"/>
            <a:ext cx="1107996" cy="369332"/>
          </a:xfrm>
          <a:prstGeom prst="rect">
            <a:avLst/>
          </a:prstGeom>
        </p:spPr>
        <p:txBody>
          <a:bodyPr wrap="none">
            <a:spAutoFit/>
          </a:bodyPr>
          <a:lstStyle/>
          <a:p>
            <a:r>
              <a:rPr lang="zh-CN" altLang="en-US" dirty="0"/>
              <a:t>环形布局</a:t>
            </a:r>
            <a:endParaRPr lang="en-US" altLang="zh-CN" dirty="0"/>
          </a:p>
        </p:txBody>
      </p:sp>
      <p:grpSp>
        <p:nvGrpSpPr>
          <p:cNvPr id="47" name="组合 18">
            <a:extLst>
              <a:ext uri="{FF2B5EF4-FFF2-40B4-BE49-F238E27FC236}">
                <a16:creationId xmlns:a16="http://schemas.microsoft.com/office/drawing/2014/main" id="{FDCCB9B5-F9E5-48C0-8A60-72EE2D4BFC9E}"/>
              </a:ext>
            </a:extLst>
          </p:cNvPr>
          <p:cNvGrpSpPr>
            <a:grpSpLocks/>
          </p:cNvGrpSpPr>
          <p:nvPr/>
        </p:nvGrpSpPr>
        <p:grpSpPr bwMode="auto">
          <a:xfrm>
            <a:off x="5781668" y="4136455"/>
            <a:ext cx="1551446" cy="1883899"/>
            <a:chOff x="5214942" y="1857364"/>
            <a:chExt cx="3000396" cy="3643338"/>
          </a:xfrm>
        </p:grpSpPr>
        <p:sp>
          <p:nvSpPr>
            <p:cNvPr id="48" name="矩形 47">
              <a:extLst>
                <a:ext uri="{FF2B5EF4-FFF2-40B4-BE49-F238E27FC236}">
                  <a16:creationId xmlns:a16="http://schemas.microsoft.com/office/drawing/2014/main" id="{53BD298C-F483-44B3-B76A-3E7673ED4519}"/>
                </a:ext>
              </a:extLst>
            </p:cNvPr>
            <p:cNvSpPr/>
            <p:nvPr/>
          </p:nvSpPr>
          <p:spPr>
            <a:xfrm>
              <a:off x="5214942" y="1857364"/>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D5326689-5CB6-44ED-A899-7C27B5571E6D}"/>
                </a:ext>
              </a:extLst>
            </p:cNvPr>
            <p:cNvSpPr/>
            <p:nvPr/>
          </p:nvSpPr>
          <p:spPr>
            <a:xfrm>
              <a:off x="7143767" y="1857364"/>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61B417C4-F4B8-491B-B878-5F81FD5E632C}"/>
                </a:ext>
              </a:extLst>
            </p:cNvPr>
            <p:cNvSpPr/>
            <p:nvPr/>
          </p:nvSpPr>
          <p:spPr>
            <a:xfrm>
              <a:off x="5214942" y="4286256"/>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矩形 50">
              <a:extLst>
                <a:ext uri="{FF2B5EF4-FFF2-40B4-BE49-F238E27FC236}">
                  <a16:creationId xmlns:a16="http://schemas.microsoft.com/office/drawing/2014/main" id="{42663A55-EC30-479C-8089-57DF9DD0A29A}"/>
                </a:ext>
              </a:extLst>
            </p:cNvPr>
            <p:cNvSpPr/>
            <p:nvPr/>
          </p:nvSpPr>
          <p:spPr>
            <a:xfrm>
              <a:off x="7143767" y="4286256"/>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矩形 51">
              <a:extLst>
                <a:ext uri="{FF2B5EF4-FFF2-40B4-BE49-F238E27FC236}">
                  <a16:creationId xmlns:a16="http://schemas.microsoft.com/office/drawing/2014/main" id="{CC9DC80F-7AA2-448A-A1C0-255A19783B01}"/>
                </a:ext>
              </a:extLst>
            </p:cNvPr>
            <p:cNvSpPr/>
            <p:nvPr/>
          </p:nvSpPr>
          <p:spPr>
            <a:xfrm rot="5400000">
              <a:off x="4893471"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矩形 52">
              <a:extLst>
                <a:ext uri="{FF2B5EF4-FFF2-40B4-BE49-F238E27FC236}">
                  <a16:creationId xmlns:a16="http://schemas.microsoft.com/office/drawing/2014/main" id="{7692F4D0-547C-44E6-8515-FCFD322D5762}"/>
                </a:ext>
              </a:extLst>
            </p:cNvPr>
            <p:cNvSpPr/>
            <p:nvPr/>
          </p:nvSpPr>
          <p:spPr>
            <a:xfrm rot="5400000">
              <a:off x="6822296"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3">
              <a:extLst>
                <a:ext uri="{FF2B5EF4-FFF2-40B4-BE49-F238E27FC236}">
                  <a16:creationId xmlns:a16="http://schemas.microsoft.com/office/drawing/2014/main" id="{13467663-2ABF-4BB5-B955-0806600C6E58}"/>
                </a:ext>
              </a:extLst>
            </p:cNvPr>
            <p:cNvSpPr/>
            <p:nvPr/>
          </p:nvSpPr>
          <p:spPr>
            <a:xfrm>
              <a:off x="5822958" y="4786322"/>
              <a:ext cx="1785951"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矩形 54">
              <a:extLst>
                <a:ext uri="{FF2B5EF4-FFF2-40B4-BE49-F238E27FC236}">
                  <a16:creationId xmlns:a16="http://schemas.microsoft.com/office/drawing/2014/main" id="{35A1338F-029B-4488-A6D1-B01A89BE9B43}"/>
                </a:ext>
              </a:extLst>
            </p:cNvPr>
            <p:cNvSpPr/>
            <p:nvPr/>
          </p:nvSpPr>
          <p:spPr>
            <a:xfrm>
              <a:off x="5786446" y="2357430"/>
              <a:ext cx="1785949"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矩形 55">
              <a:extLst>
                <a:ext uri="{FF2B5EF4-FFF2-40B4-BE49-F238E27FC236}">
                  <a16:creationId xmlns:a16="http://schemas.microsoft.com/office/drawing/2014/main" id="{57C64955-6DC8-4848-8266-BA57DA2CE577}"/>
                </a:ext>
              </a:extLst>
            </p:cNvPr>
            <p:cNvSpPr/>
            <p:nvPr/>
          </p:nvSpPr>
          <p:spPr>
            <a:xfrm rot="7622226">
              <a:off x="5707071" y="3576638"/>
              <a:ext cx="2051064" cy="263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矩形 56">
              <a:extLst>
                <a:ext uri="{FF2B5EF4-FFF2-40B4-BE49-F238E27FC236}">
                  <a16:creationId xmlns:a16="http://schemas.microsoft.com/office/drawing/2014/main" id="{24B0E677-AD15-4628-A222-0F97AE209DAD}"/>
                </a:ext>
              </a:extLst>
            </p:cNvPr>
            <p:cNvSpPr/>
            <p:nvPr/>
          </p:nvSpPr>
          <p:spPr>
            <a:xfrm rot="-7620000">
              <a:off x="5682464" y="3542507"/>
              <a:ext cx="2051064" cy="261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8" name="矩形 57">
            <a:extLst>
              <a:ext uri="{FF2B5EF4-FFF2-40B4-BE49-F238E27FC236}">
                <a16:creationId xmlns:a16="http://schemas.microsoft.com/office/drawing/2014/main" id="{9D04DE91-8F0B-4FE7-BDCE-599E1657BAD5}"/>
              </a:ext>
            </a:extLst>
          </p:cNvPr>
          <p:cNvSpPr/>
          <p:nvPr/>
        </p:nvSpPr>
        <p:spPr>
          <a:xfrm>
            <a:off x="6077182" y="6075073"/>
            <a:ext cx="1107996" cy="369332"/>
          </a:xfrm>
          <a:prstGeom prst="rect">
            <a:avLst/>
          </a:prstGeom>
        </p:spPr>
        <p:txBody>
          <a:bodyPr wrap="none">
            <a:spAutoFit/>
          </a:bodyPr>
          <a:lstStyle/>
          <a:p>
            <a:r>
              <a:rPr lang="zh-CN" altLang="en-US" dirty="0"/>
              <a:t>网状布局</a:t>
            </a:r>
            <a:endParaRPr lang="en-US" altLang="zh-CN" dirty="0"/>
          </a:p>
        </p:txBody>
      </p:sp>
      <p:grpSp>
        <p:nvGrpSpPr>
          <p:cNvPr id="72" name="组合 71">
            <a:extLst>
              <a:ext uri="{FF2B5EF4-FFF2-40B4-BE49-F238E27FC236}">
                <a16:creationId xmlns:a16="http://schemas.microsoft.com/office/drawing/2014/main" id="{B3E98AD0-84E4-4212-9763-7D5E8DC68A91}"/>
              </a:ext>
            </a:extLst>
          </p:cNvPr>
          <p:cNvGrpSpPr/>
          <p:nvPr/>
        </p:nvGrpSpPr>
        <p:grpSpPr>
          <a:xfrm>
            <a:off x="8297622" y="4160810"/>
            <a:ext cx="2808056" cy="2033420"/>
            <a:chOff x="3657600" y="2641600"/>
            <a:chExt cx="4143375" cy="3000375"/>
          </a:xfrm>
        </p:grpSpPr>
        <p:sp>
          <p:nvSpPr>
            <p:cNvPr id="59" name="椭圆 58">
              <a:extLst>
                <a:ext uri="{FF2B5EF4-FFF2-40B4-BE49-F238E27FC236}">
                  <a16:creationId xmlns:a16="http://schemas.microsoft.com/office/drawing/2014/main" id="{A3BEFA3C-543F-4ED0-BB4D-E4178A90C030}"/>
                </a:ext>
              </a:extLst>
            </p:cNvPr>
            <p:cNvSpPr/>
            <p:nvPr/>
          </p:nvSpPr>
          <p:spPr>
            <a:xfrm>
              <a:off x="4800600" y="3284538"/>
              <a:ext cx="1785938" cy="1785937"/>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59">
              <a:extLst>
                <a:ext uri="{FF2B5EF4-FFF2-40B4-BE49-F238E27FC236}">
                  <a16:creationId xmlns:a16="http://schemas.microsoft.com/office/drawing/2014/main" id="{D481825A-7E3F-42AD-B48F-629109F4A4CB}"/>
                </a:ext>
              </a:extLst>
            </p:cNvPr>
            <p:cNvSpPr/>
            <p:nvPr/>
          </p:nvSpPr>
          <p:spPr>
            <a:xfrm>
              <a:off x="3657600" y="3856038"/>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7F8B29C2-6ED4-4BAB-8D24-8A4D3513E887}"/>
                </a:ext>
              </a:extLst>
            </p:cNvPr>
            <p:cNvSpPr/>
            <p:nvPr/>
          </p:nvSpPr>
          <p:spPr>
            <a:xfrm>
              <a:off x="7229475" y="3856038"/>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椭圆 61">
              <a:extLst>
                <a:ext uri="{FF2B5EF4-FFF2-40B4-BE49-F238E27FC236}">
                  <a16:creationId xmlns:a16="http://schemas.microsoft.com/office/drawing/2014/main" id="{C2FF9B9D-452B-4662-93E0-71EF5471C507}"/>
                </a:ext>
              </a:extLst>
            </p:cNvPr>
            <p:cNvSpPr/>
            <p:nvPr/>
          </p:nvSpPr>
          <p:spPr>
            <a:xfrm>
              <a:off x="6729413" y="2641600"/>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a:extLst>
                <a:ext uri="{FF2B5EF4-FFF2-40B4-BE49-F238E27FC236}">
                  <a16:creationId xmlns:a16="http://schemas.microsoft.com/office/drawing/2014/main" id="{49BFECBA-3A57-4817-B46B-040D925E8CF3}"/>
                </a:ext>
              </a:extLst>
            </p:cNvPr>
            <p:cNvSpPr/>
            <p:nvPr/>
          </p:nvSpPr>
          <p:spPr>
            <a:xfrm>
              <a:off x="4229100" y="2641600"/>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a:extLst>
                <a:ext uri="{FF2B5EF4-FFF2-40B4-BE49-F238E27FC236}">
                  <a16:creationId xmlns:a16="http://schemas.microsoft.com/office/drawing/2014/main" id="{7BB5CA2F-C8C7-4813-B163-FC4C91CE41EF}"/>
                </a:ext>
              </a:extLst>
            </p:cNvPr>
            <p:cNvSpPr/>
            <p:nvPr/>
          </p:nvSpPr>
          <p:spPr>
            <a:xfrm>
              <a:off x="6729413" y="5070475"/>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8B366125-6B54-4232-B23F-57B8FF2D850F}"/>
                </a:ext>
              </a:extLst>
            </p:cNvPr>
            <p:cNvSpPr/>
            <p:nvPr/>
          </p:nvSpPr>
          <p:spPr>
            <a:xfrm>
              <a:off x="4229100" y="5070475"/>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矩形 65">
              <a:extLst>
                <a:ext uri="{FF2B5EF4-FFF2-40B4-BE49-F238E27FC236}">
                  <a16:creationId xmlns:a16="http://schemas.microsoft.com/office/drawing/2014/main" id="{42E26309-AB11-41A2-A65A-57B30B93B5A7}"/>
                </a:ext>
              </a:extLst>
            </p:cNvPr>
            <p:cNvSpPr/>
            <p:nvPr/>
          </p:nvSpPr>
          <p:spPr>
            <a:xfrm rot="13547931">
              <a:off x="4438651" y="3254375"/>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矩形 66">
              <a:extLst>
                <a:ext uri="{FF2B5EF4-FFF2-40B4-BE49-F238E27FC236}">
                  <a16:creationId xmlns:a16="http://schemas.microsoft.com/office/drawing/2014/main" id="{A6058758-13D5-4D46-BF7E-FE649D3ACD43}"/>
                </a:ext>
              </a:extLst>
            </p:cNvPr>
            <p:cNvSpPr/>
            <p:nvPr/>
          </p:nvSpPr>
          <p:spPr>
            <a:xfrm rot="13398929">
              <a:off x="6076950" y="4813300"/>
              <a:ext cx="1001713"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 name="矩形 67">
              <a:extLst>
                <a:ext uri="{FF2B5EF4-FFF2-40B4-BE49-F238E27FC236}">
                  <a16:creationId xmlns:a16="http://schemas.microsoft.com/office/drawing/2014/main" id="{9FD6B83D-2BAF-4391-A78B-618527C4BF34}"/>
                </a:ext>
              </a:extLst>
            </p:cNvPr>
            <p:cNvSpPr/>
            <p:nvPr/>
          </p:nvSpPr>
          <p:spPr>
            <a:xfrm rot="8290652">
              <a:off x="6069013" y="3233738"/>
              <a:ext cx="1003300"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 name="矩形 68">
              <a:extLst>
                <a:ext uri="{FF2B5EF4-FFF2-40B4-BE49-F238E27FC236}">
                  <a16:creationId xmlns:a16="http://schemas.microsoft.com/office/drawing/2014/main" id="{157900D8-51F7-4119-A938-70D7EDF4CC78}"/>
                </a:ext>
              </a:extLst>
            </p:cNvPr>
            <p:cNvSpPr/>
            <p:nvPr/>
          </p:nvSpPr>
          <p:spPr>
            <a:xfrm rot="8290652">
              <a:off x="4457700" y="4805363"/>
              <a:ext cx="1003300"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 name="矩形 69">
              <a:extLst>
                <a:ext uri="{FF2B5EF4-FFF2-40B4-BE49-F238E27FC236}">
                  <a16:creationId xmlns:a16="http://schemas.microsoft.com/office/drawing/2014/main" id="{1F94515F-C4E4-43D4-9BA1-15180199945C}"/>
                </a:ext>
              </a:extLst>
            </p:cNvPr>
            <p:cNvSpPr/>
            <p:nvPr/>
          </p:nvSpPr>
          <p:spPr>
            <a:xfrm rot="10800000">
              <a:off x="6443663" y="4070350"/>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 name="矩形 70">
              <a:extLst>
                <a:ext uri="{FF2B5EF4-FFF2-40B4-BE49-F238E27FC236}">
                  <a16:creationId xmlns:a16="http://schemas.microsoft.com/office/drawing/2014/main" id="{E65821AB-9C42-4315-BBB1-484358B90A47}"/>
                </a:ext>
              </a:extLst>
            </p:cNvPr>
            <p:cNvSpPr/>
            <p:nvPr/>
          </p:nvSpPr>
          <p:spPr>
            <a:xfrm rot="10800000">
              <a:off x="4014788" y="4070350"/>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3" name="矩形 72">
            <a:extLst>
              <a:ext uri="{FF2B5EF4-FFF2-40B4-BE49-F238E27FC236}">
                <a16:creationId xmlns:a16="http://schemas.microsoft.com/office/drawing/2014/main" id="{E0BA3AA0-A63A-42E2-B63D-34868F7AE2E7}"/>
              </a:ext>
            </a:extLst>
          </p:cNvPr>
          <p:cNvSpPr/>
          <p:nvPr/>
        </p:nvSpPr>
        <p:spPr>
          <a:xfrm>
            <a:off x="9176960" y="5914445"/>
            <a:ext cx="1107996" cy="369332"/>
          </a:xfrm>
          <a:prstGeom prst="rect">
            <a:avLst/>
          </a:prstGeom>
        </p:spPr>
        <p:txBody>
          <a:bodyPr wrap="none">
            <a:spAutoFit/>
          </a:bodyPr>
          <a:lstStyle/>
          <a:p>
            <a:r>
              <a:rPr lang="zh-CN" altLang="en-US" dirty="0"/>
              <a:t>星形布局</a:t>
            </a:r>
            <a:endParaRPr lang="en-US" altLang="zh-CN" dirty="0"/>
          </a:p>
        </p:txBody>
      </p:sp>
    </p:spTree>
    <p:extLst>
      <p:ext uri="{BB962C8B-B14F-4D97-AF65-F5344CB8AC3E}">
        <p14:creationId xmlns:p14="http://schemas.microsoft.com/office/powerpoint/2010/main" val="3189496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布局</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a:xfrm>
            <a:off x="954403" y="1638300"/>
            <a:ext cx="10515600" cy="4429690"/>
          </a:xfrm>
        </p:spPr>
        <p:txBody>
          <a:bodyPr>
            <a:normAutofit/>
          </a:bodyPr>
          <a:lstStyle/>
          <a:p>
            <a:r>
              <a:rPr lang="zh-CN" altLang="en-US" dirty="0"/>
              <a:t>组合布局</a:t>
            </a:r>
            <a:endParaRPr lang="en-US" altLang="zh-CN" dirty="0"/>
          </a:p>
          <a:p>
            <a:endParaRPr lang="en-US" altLang="zh-CN" dirty="0"/>
          </a:p>
          <a:p>
            <a:endParaRPr lang="zh-CN" altLang="en-US" dirty="0"/>
          </a:p>
        </p:txBody>
      </p:sp>
      <p:grpSp>
        <p:nvGrpSpPr>
          <p:cNvPr id="17" name="组合 38">
            <a:extLst>
              <a:ext uri="{FF2B5EF4-FFF2-40B4-BE49-F238E27FC236}">
                <a16:creationId xmlns:a16="http://schemas.microsoft.com/office/drawing/2014/main" id="{65B8CE70-3391-4605-A14C-396D2B56FFFF}"/>
              </a:ext>
            </a:extLst>
          </p:cNvPr>
          <p:cNvGrpSpPr>
            <a:grpSpLocks/>
          </p:cNvGrpSpPr>
          <p:nvPr/>
        </p:nvGrpSpPr>
        <p:grpSpPr bwMode="auto">
          <a:xfrm>
            <a:off x="3143250" y="1700213"/>
            <a:ext cx="5500688" cy="4481512"/>
            <a:chOff x="1928794" y="2143116"/>
            <a:chExt cx="3857652" cy="3143272"/>
          </a:xfrm>
        </p:grpSpPr>
        <p:sp>
          <p:nvSpPr>
            <p:cNvPr id="18" name="矩形 17">
              <a:extLst>
                <a:ext uri="{FF2B5EF4-FFF2-40B4-BE49-F238E27FC236}">
                  <a16:creationId xmlns:a16="http://schemas.microsoft.com/office/drawing/2014/main" id="{A81487DB-BADA-4382-A063-8E79B4959765}"/>
                </a:ext>
              </a:extLst>
            </p:cNvPr>
            <p:cNvSpPr/>
            <p:nvPr/>
          </p:nvSpPr>
          <p:spPr>
            <a:xfrm>
              <a:off x="1928794"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F6ED46A2-0B56-4F2F-9EFE-6E9DF226E05B}"/>
                </a:ext>
              </a:extLst>
            </p:cNvPr>
            <p:cNvSpPr/>
            <p:nvPr/>
          </p:nvSpPr>
          <p:spPr>
            <a:xfrm>
              <a:off x="3357183" y="2643055"/>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a:extLst>
                <a:ext uri="{FF2B5EF4-FFF2-40B4-BE49-F238E27FC236}">
                  <a16:creationId xmlns:a16="http://schemas.microsoft.com/office/drawing/2014/main" id="{FE1D7309-0DCD-4A51-9532-28A98ADCF658}"/>
                </a:ext>
              </a:extLst>
            </p:cNvPr>
            <p:cNvSpPr/>
            <p:nvPr/>
          </p:nvSpPr>
          <p:spPr>
            <a:xfrm>
              <a:off x="4786685"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a:extLst>
                <a:ext uri="{FF2B5EF4-FFF2-40B4-BE49-F238E27FC236}">
                  <a16:creationId xmlns:a16="http://schemas.microsoft.com/office/drawing/2014/main" id="{2EDBDCF9-35CE-4373-8433-2084171C17BD}"/>
                </a:ext>
              </a:extLst>
            </p:cNvPr>
            <p:cNvSpPr/>
            <p:nvPr/>
          </p:nvSpPr>
          <p:spPr>
            <a:xfrm>
              <a:off x="4214439" y="4286509"/>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E1DBA597-8A57-49FB-97C0-81673414248C}"/>
                </a:ext>
              </a:extLst>
            </p:cNvPr>
            <p:cNvSpPr/>
            <p:nvPr/>
          </p:nvSpPr>
          <p:spPr>
            <a:xfrm>
              <a:off x="2857302" y="4286509"/>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5513C411-F230-471F-A471-2E2D3DE5CF8C}"/>
                </a:ext>
              </a:extLst>
            </p:cNvPr>
            <p:cNvSpPr/>
            <p:nvPr/>
          </p:nvSpPr>
          <p:spPr>
            <a:xfrm rot="18530775">
              <a:off x="3830820" y="2846273"/>
              <a:ext cx="1357296" cy="213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CE06B412-E2E4-4C9D-9977-CB5FB4CEBA13}"/>
                </a:ext>
              </a:extLst>
            </p:cNvPr>
            <p:cNvSpPr/>
            <p:nvPr/>
          </p:nvSpPr>
          <p:spPr>
            <a:xfrm rot="17205997">
              <a:off x="4159221" y="3595625"/>
              <a:ext cx="1847215" cy="211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617E8B31-B59B-40F3-97C6-2EEB2ED6CC53}"/>
                </a:ext>
              </a:extLst>
            </p:cNvPr>
            <p:cNvSpPr/>
            <p:nvPr/>
          </p:nvSpPr>
          <p:spPr>
            <a:xfrm>
              <a:off x="3643306" y="4571552"/>
              <a:ext cx="714751" cy="21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1C5029CB-73B1-4302-BC89-1070CEADB3D6}"/>
                </a:ext>
              </a:extLst>
            </p:cNvPr>
            <p:cNvSpPr/>
            <p:nvPr/>
          </p:nvSpPr>
          <p:spPr>
            <a:xfrm rot="13634115">
              <a:off x="2606180" y="2891924"/>
              <a:ext cx="1160216" cy="217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0" name="组合 49">
            <a:extLst>
              <a:ext uri="{FF2B5EF4-FFF2-40B4-BE49-F238E27FC236}">
                <a16:creationId xmlns:a16="http://schemas.microsoft.com/office/drawing/2014/main" id="{715CA261-52A3-4CE3-B3D2-2710441DBFC4}"/>
              </a:ext>
            </a:extLst>
          </p:cNvPr>
          <p:cNvGrpSpPr/>
          <p:nvPr/>
        </p:nvGrpSpPr>
        <p:grpSpPr>
          <a:xfrm>
            <a:off x="5429669" y="2558055"/>
            <a:ext cx="928694" cy="1127700"/>
            <a:chOff x="5214942" y="1857364"/>
            <a:chExt cx="3000396" cy="3643338"/>
          </a:xfrm>
          <a:solidFill>
            <a:srgbClr val="92D050"/>
          </a:solidFill>
        </p:grpSpPr>
        <p:sp>
          <p:nvSpPr>
            <p:cNvPr id="41" name="矩形 40">
              <a:extLst>
                <a:ext uri="{FF2B5EF4-FFF2-40B4-BE49-F238E27FC236}">
                  <a16:creationId xmlns:a16="http://schemas.microsoft.com/office/drawing/2014/main" id="{2CFE3EC1-D273-4847-96A8-859C9B12614A}"/>
                </a:ext>
              </a:extLst>
            </p:cNvPr>
            <p:cNvSpPr/>
            <p:nvPr/>
          </p:nvSpPr>
          <p:spPr>
            <a:xfrm>
              <a:off x="5214942"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41">
              <a:extLst>
                <a:ext uri="{FF2B5EF4-FFF2-40B4-BE49-F238E27FC236}">
                  <a16:creationId xmlns:a16="http://schemas.microsoft.com/office/drawing/2014/main" id="{8EF6A2F0-8A26-457D-BDF1-CAD70A42E32B}"/>
                </a:ext>
              </a:extLst>
            </p:cNvPr>
            <p:cNvSpPr/>
            <p:nvPr/>
          </p:nvSpPr>
          <p:spPr>
            <a:xfrm>
              <a:off x="7143768"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矩形 42">
              <a:extLst>
                <a:ext uri="{FF2B5EF4-FFF2-40B4-BE49-F238E27FC236}">
                  <a16:creationId xmlns:a16="http://schemas.microsoft.com/office/drawing/2014/main" id="{FB3D52BA-F8C2-487D-8D48-C3A5AEA2CCBA}"/>
                </a:ext>
              </a:extLst>
            </p:cNvPr>
            <p:cNvSpPr/>
            <p:nvPr/>
          </p:nvSpPr>
          <p:spPr>
            <a:xfrm>
              <a:off x="5214942"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733FBCCA-D1D5-4DDA-8841-3D36EF4EEC3F}"/>
                </a:ext>
              </a:extLst>
            </p:cNvPr>
            <p:cNvSpPr/>
            <p:nvPr/>
          </p:nvSpPr>
          <p:spPr>
            <a:xfrm>
              <a:off x="7143768"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5A927311-CD7A-4CD1-A551-0A4ABF641F05}"/>
                </a:ext>
              </a:extLst>
            </p:cNvPr>
            <p:cNvSpPr/>
            <p:nvPr/>
          </p:nvSpPr>
          <p:spPr>
            <a:xfrm rot="5400000">
              <a:off x="4893471"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a:extLst>
                <a:ext uri="{FF2B5EF4-FFF2-40B4-BE49-F238E27FC236}">
                  <a16:creationId xmlns:a16="http://schemas.microsoft.com/office/drawing/2014/main" id="{9D8C92EA-0A26-4376-A016-EC37BD7BF1E2}"/>
                </a:ext>
              </a:extLst>
            </p:cNvPr>
            <p:cNvSpPr/>
            <p:nvPr/>
          </p:nvSpPr>
          <p:spPr>
            <a:xfrm rot="5400000">
              <a:off x="6822297"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a:extLst>
                <a:ext uri="{FF2B5EF4-FFF2-40B4-BE49-F238E27FC236}">
                  <a16:creationId xmlns:a16="http://schemas.microsoft.com/office/drawing/2014/main" id="{96E5AD31-636A-4B40-A992-5FFBA4C2D158}"/>
                </a:ext>
              </a:extLst>
            </p:cNvPr>
            <p:cNvSpPr/>
            <p:nvPr/>
          </p:nvSpPr>
          <p:spPr>
            <a:xfrm>
              <a:off x="5822165" y="4786322"/>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a:extLst>
                <a:ext uri="{FF2B5EF4-FFF2-40B4-BE49-F238E27FC236}">
                  <a16:creationId xmlns:a16="http://schemas.microsoft.com/office/drawing/2014/main" id="{FFED22E5-6E20-47D4-BC79-214255C29996}"/>
                </a:ext>
              </a:extLst>
            </p:cNvPr>
            <p:cNvSpPr/>
            <p:nvPr/>
          </p:nvSpPr>
          <p:spPr>
            <a:xfrm>
              <a:off x="5786446" y="2357430"/>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E1D39085-60B6-451D-9FF3-BAE5FA52DFBD}"/>
                </a:ext>
              </a:extLst>
            </p:cNvPr>
            <p:cNvSpPr/>
            <p:nvPr/>
          </p:nvSpPr>
          <p:spPr>
            <a:xfrm rot="7622226">
              <a:off x="5707027" y="3577699"/>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5770F530-95B3-4357-B11F-9D7B166B9952}"/>
                </a:ext>
              </a:extLst>
            </p:cNvPr>
            <p:cNvSpPr/>
            <p:nvPr/>
          </p:nvSpPr>
          <p:spPr>
            <a:xfrm rot="-7620000">
              <a:off x="5681855" y="3542750"/>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923347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E62C442-87FC-5BAA-AC9D-1037E2F9E0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任意多边形: 形状 46">
            <a:extLst>
              <a:ext uri="{FF2B5EF4-FFF2-40B4-BE49-F238E27FC236}">
                <a16:creationId xmlns:a16="http://schemas.microsoft.com/office/drawing/2014/main" id="{A1EB61E7-A83A-38CF-D087-3AAC981CAEDF}"/>
              </a:ext>
            </a:extLst>
          </p:cNvPr>
          <p:cNvSpPr/>
          <p:nvPr/>
        </p:nvSpPr>
        <p:spPr>
          <a:xfrm rot="1142546">
            <a:off x="-326889" y="-1890663"/>
            <a:ext cx="12808246" cy="7823720"/>
          </a:xfrm>
          <a:custGeom>
            <a:avLst/>
            <a:gdLst>
              <a:gd name="connsiteX0" fmla="*/ 1193360 w 12808246"/>
              <a:gd name="connsiteY0" fmla="*/ 7441523 h 7823720"/>
              <a:gd name="connsiteX1" fmla="*/ 12736186 w 12808246"/>
              <a:gd name="connsiteY1" fmla="*/ 3457445 h 7823720"/>
              <a:gd name="connsiteX2" fmla="*/ 12808246 w 12808246"/>
              <a:gd name="connsiteY2" fmla="*/ 3666220 h 7823720"/>
              <a:gd name="connsiteX3" fmla="*/ 12721957 w 12808246"/>
              <a:gd name="connsiteY3" fmla="*/ 3862392 h 7823720"/>
              <a:gd name="connsiteX4" fmla="*/ 4121178 w 12808246"/>
              <a:gd name="connsiteY4" fmla="*/ 7823720 h 7823720"/>
              <a:gd name="connsiteX5" fmla="*/ 1297069 w 12808246"/>
              <a:gd name="connsiteY5" fmla="*/ 7543759 h 7823720"/>
              <a:gd name="connsiteX6" fmla="*/ 1222951 w 12808246"/>
              <a:gd name="connsiteY6" fmla="*/ 7527255 h 7823720"/>
              <a:gd name="connsiteX7" fmla="*/ 493130 w 12808246"/>
              <a:gd name="connsiteY7" fmla="*/ 5412793 h 7823720"/>
              <a:gd name="connsiteX8" fmla="*/ 12621752 w 12808246"/>
              <a:gd name="connsiteY8" fmla="*/ 3125902 h 7823720"/>
              <a:gd name="connsiteX9" fmla="*/ 12736186 w 12808246"/>
              <a:gd name="connsiteY9" fmla="*/ 3457444 h 7823720"/>
              <a:gd name="connsiteX10" fmla="*/ 1193359 w 12808246"/>
              <a:gd name="connsiteY10" fmla="*/ 7441523 h 7823720"/>
              <a:gd name="connsiteX11" fmla="*/ 0 w 12808246"/>
              <a:gd name="connsiteY11" fmla="*/ 3984078 h 7823720"/>
              <a:gd name="connsiteX12" fmla="*/ 11542827 w 12808246"/>
              <a:gd name="connsiteY12" fmla="*/ 0 h 7823720"/>
              <a:gd name="connsiteX13" fmla="*/ 12621752 w 12808246"/>
              <a:gd name="connsiteY13" fmla="*/ 3125902 h 7823720"/>
              <a:gd name="connsiteX14" fmla="*/ 493130 w 12808246"/>
              <a:gd name="connsiteY14" fmla="*/ 5412792 h 782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08246" h="7823720">
                <a:moveTo>
                  <a:pt x="1193360" y="7441523"/>
                </a:moveTo>
                <a:lnTo>
                  <a:pt x="12736186" y="3457445"/>
                </a:lnTo>
                <a:lnTo>
                  <a:pt x="12808246" y="3666220"/>
                </a:lnTo>
                <a:lnTo>
                  <a:pt x="12721957" y="3862392"/>
                </a:lnTo>
                <a:cubicBezTo>
                  <a:pt x="11624063" y="6152650"/>
                  <a:pt x="8188891" y="7823720"/>
                  <a:pt x="4121178" y="7823720"/>
                </a:cubicBezTo>
                <a:cubicBezTo>
                  <a:pt x="3134480" y="7823720"/>
                  <a:pt x="2185000" y="7725395"/>
                  <a:pt x="1297069" y="7543759"/>
                </a:cubicBezTo>
                <a:lnTo>
                  <a:pt x="1222951" y="7527255"/>
                </a:lnTo>
                <a:close/>
                <a:moveTo>
                  <a:pt x="493130" y="5412793"/>
                </a:moveTo>
                <a:lnTo>
                  <a:pt x="12621752" y="3125902"/>
                </a:lnTo>
                <a:lnTo>
                  <a:pt x="12736186" y="3457444"/>
                </a:lnTo>
                <a:lnTo>
                  <a:pt x="1193359" y="7441523"/>
                </a:lnTo>
                <a:close/>
                <a:moveTo>
                  <a:pt x="0" y="3984078"/>
                </a:moveTo>
                <a:lnTo>
                  <a:pt x="11542827" y="0"/>
                </a:lnTo>
                <a:lnTo>
                  <a:pt x="12621752" y="3125902"/>
                </a:lnTo>
                <a:lnTo>
                  <a:pt x="493130" y="5412792"/>
                </a:lnTo>
                <a:close/>
              </a:path>
            </a:pathLst>
          </a:custGeom>
          <a:gradFill flip="none" rotWithShape="1">
            <a:gsLst>
              <a:gs pos="0">
                <a:schemeClr val="bg1">
                  <a:alpha val="76000"/>
                </a:schemeClr>
              </a:gs>
              <a:gs pos="99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a:extLst>
              <a:ext uri="{FF2B5EF4-FFF2-40B4-BE49-F238E27FC236}">
                <a16:creationId xmlns:a16="http://schemas.microsoft.com/office/drawing/2014/main" id="{1A4DC358-C8C9-ABDD-AA15-DDE9915D941C}"/>
              </a:ext>
            </a:extLst>
          </p:cNvPr>
          <p:cNvSpPr/>
          <p:nvPr/>
        </p:nvSpPr>
        <p:spPr>
          <a:xfrm rot="1142546">
            <a:off x="-247963" y="1870994"/>
            <a:ext cx="12650396" cy="7043427"/>
          </a:xfrm>
          <a:custGeom>
            <a:avLst/>
            <a:gdLst>
              <a:gd name="connsiteX0" fmla="*/ 0 w 12650396"/>
              <a:gd name="connsiteY0" fmla="*/ 3886708 h 7043427"/>
              <a:gd name="connsiteX1" fmla="*/ 74118 w 12650396"/>
              <a:gd name="connsiteY1" fmla="*/ 3903212 h 7043427"/>
              <a:gd name="connsiteX2" fmla="*/ 2898227 w 12650396"/>
              <a:gd name="connsiteY2" fmla="*/ 4183173 h 7043427"/>
              <a:gd name="connsiteX3" fmla="*/ 11499006 w 12650396"/>
              <a:gd name="connsiteY3" fmla="*/ 221845 h 7043427"/>
              <a:gd name="connsiteX4" fmla="*/ 11596588 w 12650396"/>
              <a:gd name="connsiteY4" fmla="*/ 0 h 7043427"/>
              <a:gd name="connsiteX5" fmla="*/ 12650396 w 12650396"/>
              <a:gd name="connsiteY5" fmla="*/ 3053133 h 7043427"/>
              <a:gd name="connsiteX6" fmla="*/ 1089562 w 12650396"/>
              <a:gd name="connsiteY6" fmla="*/ 7043427 h 7043427"/>
              <a:gd name="connsiteX7" fmla="*/ 0 w 12650396"/>
              <a:gd name="connsiteY7" fmla="*/ 3886708 h 70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396" h="7043427">
                <a:moveTo>
                  <a:pt x="0" y="3886708"/>
                </a:moveTo>
                <a:lnTo>
                  <a:pt x="74118" y="3903212"/>
                </a:lnTo>
                <a:cubicBezTo>
                  <a:pt x="962049" y="4084848"/>
                  <a:pt x="1911529" y="4183173"/>
                  <a:pt x="2898227" y="4183173"/>
                </a:cubicBezTo>
                <a:cubicBezTo>
                  <a:pt x="6965940" y="4183173"/>
                  <a:pt x="10401112" y="2512103"/>
                  <a:pt x="11499006" y="221845"/>
                </a:cubicBezTo>
                <a:lnTo>
                  <a:pt x="11596588" y="0"/>
                </a:lnTo>
                <a:lnTo>
                  <a:pt x="12650396" y="3053133"/>
                </a:lnTo>
                <a:lnTo>
                  <a:pt x="1089562" y="7043427"/>
                </a:lnTo>
                <a:lnTo>
                  <a:pt x="0" y="3886708"/>
                </a:lnTo>
                <a:close/>
              </a:path>
            </a:pathLst>
          </a:custGeom>
          <a:solidFill>
            <a:srgbClr val="DD6D2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a:extLst>
              <a:ext uri="{FF2B5EF4-FFF2-40B4-BE49-F238E27FC236}">
                <a16:creationId xmlns:a16="http://schemas.microsoft.com/office/drawing/2014/main" id="{D297DCF8-EDF4-0A7F-F315-496B03546FF6}"/>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51" name="文本框 50">
            <a:extLst>
              <a:ext uri="{FF2B5EF4-FFF2-40B4-BE49-F238E27FC236}">
                <a16:creationId xmlns:a16="http://schemas.microsoft.com/office/drawing/2014/main" id="{49900BD3-8F08-FE45-136D-48F9B4FF780B}"/>
              </a:ext>
            </a:extLst>
          </p:cNvPr>
          <p:cNvSpPr txBox="1"/>
          <p:nvPr/>
        </p:nvSpPr>
        <p:spPr>
          <a:xfrm>
            <a:off x="547549" y="3177384"/>
            <a:ext cx="11096896" cy="1569660"/>
          </a:xfrm>
          <a:prstGeom prst="rect">
            <a:avLst/>
          </a:prstGeom>
          <a:noFill/>
        </p:spPr>
        <p:txBody>
          <a:bodyPr wrap="square">
            <a:spAutoFit/>
          </a:bodyPr>
          <a:lstStyle/>
          <a:p>
            <a:pPr algn="dist"/>
            <a:r>
              <a:rPr lang="zh-CN" altLang="en-US" sz="9600" dirty="0">
                <a:solidFill>
                  <a:schemeClr val="bg1">
                    <a:alpha val="26000"/>
                  </a:schemeClr>
                </a:solidFill>
              </a:rPr>
              <a:t>cultural tradition</a:t>
            </a:r>
          </a:p>
        </p:txBody>
      </p:sp>
      <p:sp>
        <p:nvSpPr>
          <p:cNvPr id="52" name="文本框 51">
            <a:extLst>
              <a:ext uri="{FF2B5EF4-FFF2-40B4-BE49-F238E27FC236}">
                <a16:creationId xmlns:a16="http://schemas.microsoft.com/office/drawing/2014/main" id="{DCCF0B39-8EED-9B1E-5187-7FB9E88ACCA4}"/>
              </a:ext>
            </a:extLst>
          </p:cNvPr>
          <p:cNvSpPr txBox="1"/>
          <p:nvPr/>
        </p:nvSpPr>
        <p:spPr>
          <a:xfrm>
            <a:off x="4547337" y="2461147"/>
            <a:ext cx="5442969" cy="1069845"/>
          </a:xfrm>
          <a:prstGeom prst="rect">
            <a:avLst/>
          </a:prstGeom>
          <a:noFill/>
        </p:spPr>
        <p:txBody>
          <a:bodyPr wrap="square">
            <a:spAutoFit/>
          </a:bodyPr>
          <a:lstStyle/>
          <a:p>
            <a:pPr algn="dist">
              <a:lnSpc>
                <a:spcPct val="150000"/>
              </a:lnSpc>
            </a:pPr>
            <a:r>
              <a:rPr lang="en" altLang="zh-CN" sz="4800" dirty="0">
                <a:solidFill>
                  <a:srgbClr val="DD6D21"/>
                </a:solidFill>
                <a:latin typeface="庞门正道粗书体" panose="02010600030101010101" pitchFamily="2" charset="-122"/>
                <a:ea typeface="庞门正道粗书体" panose="02010600030101010101" pitchFamily="2" charset="-122"/>
              </a:rPr>
              <a:t>Machinations</a:t>
            </a:r>
            <a:r>
              <a:rPr lang="zh-CN" altLang="en-US" sz="4800" dirty="0">
                <a:solidFill>
                  <a:srgbClr val="DD6D21"/>
                </a:solidFill>
                <a:latin typeface="庞门正道粗书体" panose="02010600030101010101" pitchFamily="2" charset="-122"/>
                <a:ea typeface="庞门正道粗书体" panose="02010600030101010101" pitchFamily="2" charset="-122"/>
              </a:rPr>
              <a:t>初步</a:t>
            </a:r>
            <a:endParaRPr lang="zh-CN" altLang="en-US" sz="8800" dirty="0">
              <a:solidFill>
                <a:srgbClr val="DD6D21"/>
              </a:solidFill>
              <a:latin typeface="庞门正道粗书体" panose="02010600030101010101" pitchFamily="2" charset="-122"/>
              <a:ea typeface="庞门正道粗书体" panose="02010600030101010101" pitchFamily="2" charset="-122"/>
            </a:endParaRPr>
          </a:p>
        </p:txBody>
      </p:sp>
      <p:sp>
        <p:nvSpPr>
          <p:cNvPr id="53" name="椭圆 52">
            <a:extLst>
              <a:ext uri="{FF2B5EF4-FFF2-40B4-BE49-F238E27FC236}">
                <a16:creationId xmlns:a16="http://schemas.microsoft.com/office/drawing/2014/main" id="{2566D02F-8222-A9D3-DD01-8A0FDD46A49A}"/>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22DF72EB-5145-A0E7-C888-B7AAEAC99F47}"/>
              </a:ext>
            </a:extLst>
          </p:cNvPr>
          <p:cNvSpPr txBox="1"/>
          <p:nvPr/>
        </p:nvSpPr>
        <p:spPr>
          <a:xfrm>
            <a:off x="3271410" y="1878490"/>
            <a:ext cx="995654" cy="2123658"/>
          </a:xfrm>
          <a:prstGeom prst="rect">
            <a:avLst/>
          </a:prstGeom>
          <a:noFill/>
        </p:spPr>
        <p:txBody>
          <a:bodyPr wrap="square">
            <a:spAutoFit/>
          </a:bodyPr>
          <a:lstStyle/>
          <a:p>
            <a:pPr algn="just">
              <a:lnSpc>
                <a:spcPct val="150000"/>
              </a:lnSpc>
            </a:pPr>
            <a:r>
              <a:rPr lang="en-US" altLang="zh-CN"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55" name="图片 54">
            <a:extLst>
              <a:ext uri="{FF2B5EF4-FFF2-40B4-BE49-F238E27FC236}">
                <a16:creationId xmlns:a16="http://schemas.microsoft.com/office/drawing/2014/main" id="{B836C2CB-0782-D398-7B23-7F16210F2E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56" name="图片 55">
            <a:extLst>
              <a:ext uri="{FF2B5EF4-FFF2-40B4-BE49-F238E27FC236}">
                <a16:creationId xmlns:a16="http://schemas.microsoft.com/office/drawing/2014/main" id="{6D36DC8E-3812-2608-585C-FB11285E90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57" name="图片 56">
            <a:extLst>
              <a:ext uri="{FF2B5EF4-FFF2-40B4-BE49-F238E27FC236}">
                <a16:creationId xmlns:a16="http://schemas.microsoft.com/office/drawing/2014/main" id="{ED777B7C-8D6A-C00F-AAB1-36374C96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58" name="图片 57">
            <a:extLst>
              <a:ext uri="{FF2B5EF4-FFF2-40B4-BE49-F238E27FC236}">
                <a16:creationId xmlns:a16="http://schemas.microsoft.com/office/drawing/2014/main" id="{28D420F8-B35A-A8AE-930D-F245B28AF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59" name="图片 58">
            <a:extLst>
              <a:ext uri="{FF2B5EF4-FFF2-40B4-BE49-F238E27FC236}">
                <a16:creationId xmlns:a16="http://schemas.microsoft.com/office/drawing/2014/main" id="{ED6308DB-37DC-1BD7-D8D7-CE246C63A8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1" name="Picture 2">
            <a:extLst>
              <a:ext uri="{FF2B5EF4-FFF2-40B4-BE49-F238E27FC236}">
                <a16:creationId xmlns:a16="http://schemas.microsoft.com/office/drawing/2014/main" id="{D0A0B931-7D53-4429-B91A-71E05F9842AB}"/>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08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背景</a:t>
            </a:r>
          </a:p>
        </p:txBody>
      </p:sp>
      <p:pic>
        <p:nvPicPr>
          <p:cNvPr id="8" name="Picture 4" descr="https://gimg2.baidu.com/image_search/src=http%3A%2F%2Fc-ssl.duitang.com%2Fuploads%2Fitem%2F201308%2F09%2F20130809141301_AB8yw.jpeg&amp;refer=http%3A%2F%2Fc-ssl.duitang.com&amp;app=2002&amp;size=f9999,10000&amp;q=a80&amp;n=0&amp;g=0n&amp;fmt=jpeg?sec=1629205259&amp;t=8668c332c2bc74a6bc7f8a3a69b796bb">
            <a:extLst>
              <a:ext uri="{FF2B5EF4-FFF2-40B4-BE49-F238E27FC236}">
                <a16:creationId xmlns:a16="http://schemas.microsoft.com/office/drawing/2014/main" id="{46CCE389-F536-E648-9907-89E49179E9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5434" y="2071972"/>
            <a:ext cx="2595137" cy="393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3">
            <a:extLst>
              <a:ext uri="{FF2B5EF4-FFF2-40B4-BE49-F238E27FC236}">
                <a16:creationId xmlns:a16="http://schemas.microsoft.com/office/drawing/2014/main" id="{89E46F24-C1E1-F744-8C1B-BC1ECD3ACFC7}"/>
              </a:ext>
            </a:extLst>
          </p:cNvPr>
          <p:cNvSpPr txBox="1">
            <a:spLocks noChangeArrowheads="1"/>
          </p:cNvSpPr>
          <p:nvPr/>
        </p:nvSpPr>
        <p:spPr bwMode="auto">
          <a:xfrm>
            <a:off x="2454877" y="362668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2400" i="0">
                <a:solidFill>
                  <a:schemeClr val="bg1"/>
                </a:solidFill>
              </a:rPr>
              <a:t>游戏机制</a:t>
            </a:r>
          </a:p>
        </p:txBody>
      </p:sp>
      <p:sp>
        <p:nvSpPr>
          <p:cNvPr id="10" name="矩形 4">
            <a:extLst>
              <a:ext uri="{FF2B5EF4-FFF2-40B4-BE49-F238E27FC236}">
                <a16:creationId xmlns:a16="http://schemas.microsoft.com/office/drawing/2014/main" id="{9100987E-C348-6044-98CC-6F2252F29138}"/>
              </a:ext>
            </a:extLst>
          </p:cNvPr>
          <p:cNvSpPr>
            <a:spLocks noChangeArrowheads="1"/>
          </p:cNvSpPr>
          <p:nvPr/>
        </p:nvSpPr>
        <p:spPr bwMode="auto">
          <a:xfrm>
            <a:off x="4796830" y="4268871"/>
            <a:ext cx="55518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gn="ctr">
              <a:lnSpc>
                <a:spcPct val="100000"/>
              </a:lnSpc>
              <a:spcBef>
                <a:spcPct val="0"/>
              </a:spcBef>
              <a:buClrTx/>
              <a:buFontTx/>
              <a:buNone/>
            </a:pPr>
            <a:r>
              <a:rPr lang="zh-CN" altLang="en-US" sz="1800" i="0" dirty="0">
                <a:solidFill>
                  <a:srgbClr val="DD6D21"/>
                </a:solidFill>
              </a:rPr>
              <a:t>提供一种方便易用的表达方式，既能表现游戏机制，又能很好的保留游戏机制的结构特性和动态行为特征</a:t>
            </a:r>
          </a:p>
        </p:txBody>
      </p:sp>
      <p:grpSp>
        <p:nvGrpSpPr>
          <p:cNvPr id="11" name="组合 5">
            <a:extLst>
              <a:ext uri="{FF2B5EF4-FFF2-40B4-BE49-F238E27FC236}">
                <a16:creationId xmlns:a16="http://schemas.microsoft.com/office/drawing/2014/main" id="{1554933C-E95F-BB42-A331-D97CF0F5AA3E}"/>
              </a:ext>
            </a:extLst>
          </p:cNvPr>
          <p:cNvGrpSpPr>
            <a:grpSpLocks/>
          </p:cNvGrpSpPr>
          <p:nvPr/>
        </p:nvGrpSpPr>
        <p:grpSpPr bwMode="auto">
          <a:xfrm>
            <a:off x="4498811" y="2071972"/>
            <a:ext cx="6100154" cy="1223723"/>
            <a:chOff x="4367808" y="1844824"/>
            <a:chExt cx="8619932" cy="1728192"/>
          </a:xfrm>
        </p:grpSpPr>
        <p:pic>
          <p:nvPicPr>
            <p:cNvPr id="15" name="Picture 6" descr="https://img0.baidu.com/it/u=1154776011,1691204682&amp;fm=26&amp;fmt=auto&amp;gp=0.jpg">
              <a:extLst>
                <a:ext uri="{FF2B5EF4-FFF2-40B4-BE49-F238E27FC236}">
                  <a16:creationId xmlns:a16="http://schemas.microsoft.com/office/drawing/2014/main" id="{BCCBE162-80E1-5B47-B2F9-EBA884BF34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7808" y="1844824"/>
              <a:ext cx="2594882"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æ¥çæºå¾å">
              <a:extLst>
                <a:ext uri="{FF2B5EF4-FFF2-40B4-BE49-F238E27FC236}">
                  <a16:creationId xmlns:a16="http://schemas.microsoft.com/office/drawing/2014/main" id="{D9A528C3-ED3C-8749-B865-7758AE5D01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6440" y="1844824"/>
              <a:ext cx="2931300"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æ¥çæºå¾å">
              <a:extLst>
                <a:ext uri="{FF2B5EF4-FFF2-40B4-BE49-F238E27FC236}">
                  <a16:creationId xmlns:a16="http://schemas.microsoft.com/office/drawing/2014/main" id="{E376E897-8EFE-2C4D-8321-98A4EECE38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0049" y="1844824"/>
              <a:ext cx="2859031"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文本框 6">
            <a:extLst>
              <a:ext uri="{FF2B5EF4-FFF2-40B4-BE49-F238E27FC236}">
                <a16:creationId xmlns:a16="http://schemas.microsoft.com/office/drawing/2014/main" id="{E3FED79A-8435-0242-A78E-4B883F75E73C}"/>
              </a:ext>
            </a:extLst>
          </p:cNvPr>
          <p:cNvSpPr txBox="1">
            <a:spLocks noChangeArrowheads="1"/>
          </p:cNvSpPr>
          <p:nvPr/>
        </p:nvSpPr>
        <p:spPr bwMode="auto">
          <a:xfrm>
            <a:off x="5147595" y="3388002"/>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程序</a:t>
            </a:r>
          </a:p>
        </p:txBody>
      </p:sp>
      <p:sp>
        <p:nvSpPr>
          <p:cNvPr id="13" name="文本框 12">
            <a:extLst>
              <a:ext uri="{FF2B5EF4-FFF2-40B4-BE49-F238E27FC236}">
                <a16:creationId xmlns:a16="http://schemas.microsoft.com/office/drawing/2014/main" id="{13178153-E2AA-334E-8E07-3CE3EE9D8325}"/>
              </a:ext>
            </a:extLst>
          </p:cNvPr>
          <p:cNvSpPr txBox="1">
            <a:spLocks noChangeArrowheads="1"/>
          </p:cNvSpPr>
          <p:nvPr/>
        </p:nvSpPr>
        <p:spPr bwMode="auto">
          <a:xfrm>
            <a:off x="7161199" y="338800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状态图</a:t>
            </a:r>
          </a:p>
        </p:txBody>
      </p:sp>
      <p:sp>
        <p:nvSpPr>
          <p:cNvPr id="14" name="文本框 13">
            <a:extLst>
              <a:ext uri="{FF2B5EF4-FFF2-40B4-BE49-F238E27FC236}">
                <a16:creationId xmlns:a16="http://schemas.microsoft.com/office/drawing/2014/main" id="{69803CDE-8645-C14F-84A8-18F3A5CB2775}"/>
              </a:ext>
            </a:extLst>
          </p:cNvPr>
          <p:cNvSpPr txBox="1">
            <a:spLocks noChangeArrowheads="1"/>
          </p:cNvSpPr>
          <p:nvPr/>
        </p:nvSpPr>
        <p:spPr bwMode="auto">
          <a:xfrm>
            <a:off x="9131288" y="3388002"/>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en-US" altLang="zh-CN" sz="1800" i="0"/>
              <a:t>Petri</a:t>
            </a:r>
            <a:r>
              <a:rPr lang="zh-CN" altLang="en-US" sz="1800" i="0"/>
              <a:t>网</a:t>
            </a:r>
          </a:p>
        </p:txBody>
      </p:sp>
    </p:spTree>
    <p:extLst>
      <p:ext uri="{BB962C8B-B14F-4D97-AF65-F5344CB8AC3E}">
        <p14:creationId xmlns:p14="http://schemas.microsoft.com/office/powerpoint/2010/main" val="3440729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理论依据</a:t>
            </a:r>
          </a:p>
        </p:txBody>
      </p:sp>
      <p:pic>
        <p:nvPicPr>
          <p:cNvPr id="18" name="Picture 2" descr="æ¥çæºå¾å">
            <a:extLst>
              <a:ext uri="{FF2B5EF4-FFF2-40B4-BE49-F238E27FC236}">
                <a16:creationId xmlns:a16="http://schemas.microsoft.com/office/drawing/2014/main" id="{5E8B2D61-FB32-EF46-8455-4F9C62368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004" y="1855533"/>
            <a:ext cx="48260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æ¥çæºå¾å">
            <a:extLst>
              <a:ext uri="{FF2B5EF4-FFF2-40B4-BE49-F238E27FC236}">
                <a16:creationId xmlns:a16="http://schemas.microsoft.com/office/drawing/2014/main" id="{EDA11492-B251-C547-B29C-68F5120D2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128" y="2639758"/>
            <a:ext cx="2938463"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7">
            <a:extLst>
              <a:ext uri="{FF2B5EF4-FFF2-40B4-BE49-F238E27FC236}">
                <a16:creationId xmlns:a16="http://schemas.microsoft.com/office/drawing/2014/main" id="{CA209BD6-AF1B-BA47-9D0E-73D5A78E8775}"/>
              </a:ext>
            </a:extLst>
          </p:cNvPr>
          <p:cNvSpPr txBox="1">
            <a:spLocks noChangeArrowheads="1"/>
          </p:cNvSpPr>
          <p:nvPr/>
        </p:nvSpPr>
        <p:spPr bwMode="auto">
          <a:xfrm>
            <a:off x="8518116" y="1484058"/>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反馈结构</a:t>
            </a:r>
          </a:p>
        </p:txBody>
      </p:sp>
      <p:sp>
        <p:nvSpPr>
          <p:cNvPr id="21" name="文本框 16">
            <a:extLst>
              <a:ext uri="{FF2B5EF4-FFF2-40B4-BE49-F238E27FC236}">
                <a16:creationId xmlns:a16="http://schemas.microsoft.com/office/drawing/2014/main" id="{0884C81F-9943-5D40-990C-7CAB18147E19}"/>
              </a:ext>
            </a:extLst>
          </p:cNvPr>
          <p:cNvSpPr txBox="1">
            <a:spLocks noChangeArrowheads="1"/>
          </p:cNvSpPr>
          <p:nvPr/>
        </p:nvSpPr>
        <p:spPr bwMode="auto">
          <a:xfrm>
            <a:off x="3617354" y="1485646"/>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资源流动</a:t>
            </a:r>
          </a:p>
        </p:txBody>
      </p:sp>
    </p:spTree>
    <p:extLst>
      <p:ext uri="{BB962C8B-B14F-4D97-AF65-F5344CB8AC3E}">
        <p14:creationId xmlns:p14="http://schemas.microsoft.com/office/powerpoint/2010/main" val="985297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框架</a:t>
            </a:r>
          </a:p>
        </p:txBody>
      </p:sp>
      <p:pic>
        <p:nvPicPr>
          <p:cNvPr id="7" name="Picture 26" descr="Q:\迅雷下载\未标题-2.png">
            <a:extLst>
              <a:ext uri="{FF2B5EF4-FFF2-40B4-BE49-F238E27FC236}">
                <a16:creationId xmlns:a16="http://schemas.microsoft.com/office/drawing/2014/main" id="{AF2FB445-1E66-8148-85DF-38E6D5514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663" y="1076326"/>
            <a:ext cx="6914009" cy="50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821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界面</a:t>
            </a:r>
          </a:p>
        </p:txBody>
      </p:sp>
      <p:pic>
        <p:nvPicPr>
          <p:cNvPr id="5" name="图片 5">
            <a:extLst>
              <a:ext uri="{FF2B5EF4-FFF2-40B4-BE49-F238E27FC236}">
                <a16:creationId xmlns:a16="http://schemas.microsoft.com/office/drawing/2014/main" id="{F1085DB2-F9CC-7A4D-A732-4865F3750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134" y="1442493"/>
            <a:ext cx="9597292" cy="4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21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BE33D5E-1379-CB39-3FB2-A99E9144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156"/>
            <a:ext cx="12192000" cy="6938311"/>
          </a:xfrm>
          <a:prstGeom prst="rect">
            <a:avLst/>
          </a:prstGeom>
        </p:spPr>
      </p:pic>
      <p:sp>
        <p:nvSpPr>
          <p:cNvPr id="4" name="矩形: 圆角 3">
            <a:extLst>
              <a:ext uri="{FF2B5EF4-FFF2-40B4-BE49-F238E27FC236}">
                <a16:creationId xmlns:a16="http://schemas.microsoft.com/office/drawing/2014/main" id="{2306CEA5-4C78-9A03-48F3-07B41DBA2C02}"/>
              </a:ext>
            </a:extLst>
          </p:cNvPr>
          <p:cNvSpPr/>
          <p:nvPr/>
        </p:nvSpPr>
        <p:spPr>
          <a:xfrm rot="10800000">
            <a:off x="-2" y="-40158"/>
            <a:ext cx="12191999" cy="6938311"/>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FF48FD-2FA6-A1FD-8FE8-842A7BE40097}"/>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6" name="文本框 5">
            <a:extLst>
              <a:ext uri="{FF2B5EF4-FFF2-40B4-BE49-F238E27FC236}">
                <a16:creationId xmlns:a16="http://schemas.microsoft.com/office/drawing/2014/main" id="{79F1D091-A5AC-E661-6793-40F23DB3D3ED}"/>
              </a:ext>
            </a:extLst>
          </p:cNvPr>
          <p:cNvSpPr txBox="1"/>
          <p:nvPr/>
        </p:nvSpPr>
        <p:spPr>
          <a:xfrm>
            <a:off x="4663005" y="2359300"/>
            <a:ext cx="5316510" cy="1191993"/>
          </a:xfrm>
          <a:prstGeom prst="rect">
            <a:avLst/>
          </a:prstGeom>
          <a:noFill/>
        </p:spPr>
        <p:txBody>
          <a:bodyPr wrap="square">
            <a:spAutoFit/>
          </a:bodyPr>
          <a:lstStyle/>
          <a:p>
            <a:pPr algn="dist">
              <a:lnSpc>
                <a:spcPct val="150000"/>
              </a:lnSpc>
            </a:pPr>
            <a:r>
              <a:rPr lang="zh-CN" altLang="en-US" sz="5400" dirty="0">
                <a:solidFill>
                  <a:schemeClr val="bg1"/>
                </a:solidFill>
                <a:latin typeface="庞门正道粗书体" panose="02010600030101010101" pitchFamily="2" charset="-122"/>
                <a:ea typeface="庞门正道粗书体" panose="02010600030101010101" pitchFamily="2" charset="-122"/>
              </a:rPr>
              <a:t>游戏平衡</a:t>
            </a:r>
          </a:p>
        </p:txBody>
      </p:sp>
      <p:sp>
        <p:nvSpPr>
          <p:cNvPr id="20" name="椭圆 19">
            <a:extLst>
              <a:ext uri="{FF2B5EF4-FFF2-40B4-BE49-F238E27FC236}">
                <a16:creationId xmlns:a16="http://schemas.microsoft.com/office/drawing/2014/main" id="{A9115E86-83CF-5112-C50A-D4C764E27987}"/>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8E5251-A24A-0853-C6ED-B53B4DD5E3CC}"/>
              </a:ext>
            </a:extLst>
          </p:cNvPr>
          <p:cNvSpPr txBox="1"/>
          <p:nvPr/>
        </p:nvSpPr>
        <p:spPr>
          <a:xfrm>
            <a:off x="3208578" y="2562946"/>
            <a:ext cx="995654" cy="988347"/>
          </a:xfrm>
          <a:prstGeom prst="rect">
            <a:avLst/>
          </a:prstGeom>
          <a:noFill/>
        </p:spPr>
        <p:txBody>
          <a:bodyPr wrap="square">
            <a:spAutoFit/>
          </a:bodyPr>
          <a:lstStyle/>
          <a:p>
            <a:pPr algn="just">
              <a:lnSpc>
                <a:spcPct val="150000"/>
              </a:lnSpc>
            </a:pPr>
            <a:r>
              <a:rPr lang="en-US" altLang="zh-CN"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1.1</a:t>
            </a:r>
            <a:endParaRPr lang="zh-CN" altLang="en-US" sz="44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21" name="图片 20">
            <a:extLst>
              <a:ext uri="{FF2B5EF4-FFF2-40B4-BE49-F238E27FC236}">
                <a16:creationId xmlns:a16="http://schemas.microsoft.com/office/drawing/2014/main" id="{B41CDB20-2295-963C-251F-1B5173FD34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748588" y="5355602"/>
            <a:ext cx="1762366" cy="1624945"/>
          </a:xfrm>
          <a:prstGeom prst="rect">
            <a:avLst/>
          </a:prstGeom>
        </p:spPr>
      </p:pic>
      <p:pic>
        <p:nvPicPr>
          <p:cNvPr id="22" name="图片 21">
            <a:extLst>
              <a:ext uri="{FF2B5EF4-FFF2-40B4-BE49-F238E27FC236}">
                <a16:creationId xmlns:a16="http://schemas.microsoft.com/office/drawing/2014/main" id="{35C32FD4-8AE8-0F43-579F-74CF3F732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3" name="图片 22">
            <a:extLst>
              <a:ext uri="{FF2B5EF4-FFF2-40B4-BE49-F238E27FC236}">
                <a16:creationId xmlns:a16="http://schemas.microsoft.com/office/drawing/2014/main" id="{43DF3B8E-4E35-9C59-993D-793E133B30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24" name="图片 23">
            <a:extLst>
              <a:ext uri="{FF2B5EF4-FFF2-40B4-BE49-F238E27FC236}">
                <a16:creationId xmlns:a16="http://schemas.microsoft.com/office/drawing/2014/main" id="{C47435E4-B2FD-AB74-C603-FBB71E4D01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25" name="图片 24">
            <a:extLst>
              <a:ext uri="{FF2B5EF4-FFF2-40B4-BE49-F238E27FC236}">
                <a16:creationId xmlns:a16="http://schemas.microsoft.com/office/drawing/2014/main" id="{EC748006-D912-70FC-D387-BA76192B11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26" name="图片 25">
            <a:extLst>
              <a:ext uri="{FF2B5EF4-FFF2-40B4-BE49-F238E27FC236}">
                <a16:creationId xmlns:a16="http://schemas.microsoft.com/office/drawing/2014/main" id="{04D7CDB1-B6A0-C353-C9DD-216F31B4CE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28" name="Picture 2">
            <a:extLst>
              <a:ext uri="{FF2B5EF4-FFF2-40B4-BE49-F238E27FC236}">
                <a16:creationId xmlns:a16="http://schemas.microsoft.com/office/drawing/2014/main" id="{37AC4FB0-7951-4E45-BF01-A42FF41EF98C}"/>
              </a:ext>
            </a:extLst>
          </p:cNvPr>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9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6" name="Oval 3">
            <a:extLst>
              <a:ext uri="{FF2B5EF4-FFF2-40B4-BE49-F238E27FC236}">
                <a16:creationId xmlns:a16="http://schemas.microsoft.com/office/drawing/2014/main" id="{420B06E1-04E5-C240-BEFD-C446ADC424A2}"/>
              </a:ext>
            </a:extLst>
          </p:cNvPr>
          <p:cNvSpPr>
            <a:spLocks noChangeArrowheads="1"/>
          </p:cNvSpPr>
          <p:nvPr/>
        </p:nvSpPr>
        <p:spPr bwMode="gray">
          <a:xfrm>
            <a:off x="4570079" y="2310101"/>
            <a:ext cx="3554412" cy="3552825"/>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endParaRPr lang="zh-CN" altLang="en-US" sz="1800"/>
          </a:p>
        </p:txBody>
      </p:sp>
      <p:sp>
        <p:nvSpPr>
          <p:cNvPr id="7" name="Oval 4">
            <a:extLst>
              <a:ext uri="{FF2B5EF4-FFF2-40B4-BE49-F238E27FC236}">
                <a16:creationId xmlns:a16="http://schemas.microsoft.com/office/drawing/2014/main" id="{B20EE634-9BB0-8B46-9491-402AB1977ED3}"/>
              </a:ext>
            </a:extLst>
          </p:cNvPr>
          <p:cNvSpPr>
            <a:spLocks noChangeArrowheads="1"/>
          </p:cNvSpPr>
          <p:nvPr/>
        </p:nvSpPr>
        <p:spPr bwMode="gray">
          <a:xfrm>
            <a:off x="5039979" y="2765714"/>
            <a:ext cx="2609850" cy="2606675"/>
          </a:xfrm>
          <a:prstGeom prst="ellipse">
            <a:avLst/>
          </a:prstGeom>
          <a:gradFill rotWithShape="1">
            <a:gsLst>
              <a:gs pos="0">
                <a:srgbClr val="A1A1A1"/>
              </a:gs>
              <a:gs pos="50000">
                <a:srgbClr val="FFFFFF"/>
              </a:gs>
              <a:gs pos="100000">
                <a:srgbClr val="A1A1A1"/>
              </a:gs>
            </a:gsLst>
            <a:lin ang="2700000" scaled="1"/>
          </a:gradFill>
          <a:ln>
            <a:noFill/>
          </a:ln>
          <a:effectLst>
            <a:prstShdw prst="shdw17" dist="17961" dir="2700000">
              <a:srgbClr val="999999"/>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endParaRPr lang="zh-CN" altLang="en-US" sz="1800"/>
          </a:p>
        </p:txBody>
      </p:sp>
      <p:sp>
        <p:nvSpPr>
          <p:cNvPr id="8" name="Text Box 5">
            <a:extLst>
              <a:ext uri="{FF2B5EF4-FFF2-40B4-BE49-F238E27FC236}">
                <a16:creationId xmlns:a16="http://schemas.microsoft.com/office/drawing/2014/main" id="{1E98557D-31EC-B146-A35A-70BF13BD720E}"/>
              </a:ext>
            </a:extLst>
          </p:cNvPr>
          <p:cNvSpPr txBox="1">
            <a:spLocks noChangeArrowheads="1"/>
          </p:cNvSpPr>
          <p:nvPr/>
        </p:nvSpPr>
        <p:spPr bwMode="gray">
          <a:xfrm>
            <a:off x="5133641" y="3764251"/>
            <a:ext cx="2317750" cy="64611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i="1">
                <a:solidFill>
                  <a:schemeClr val="tx1"/>
                </a:solidFill>
                <a:latin typeface="Arial" panose="020B0604020202020204" pitchFamily="34" charset="0"/>
                <a:ea typeface="华文细黑" panose="02010600040101010101" pitchFamily="2" charset="-122"/>
              </a:defRPr>
            </a:lvl1pPr>
            <a:lvl2pPr marL="742950" indent="-285750">
              <a:defRPr b="1" i="1">
                <a:solidFill>
                  <a:schemeClr val="tx1"/>
                </a:solidFill>
                <a:latin typeface="Arial" panose="020B0604020202020204" pitchFamily="34" charset="0"/>
                <a:ea typeface="华文细黑" panose="02010600040101010101" pitchFamily="2" charset="-122"/>
              </a:defRPr>
            </a:lvl2pPr>
            <a:lvl3pPr marL="1143000" indent="-228600">
              <a:defRPr b="1" i="1">
                <a:solidFill>
                  <a:schemeClr val="tx1"/>
                </a:solidFill>
                <a:latin typeface="Arial" panose="020B0604020202020204" pitchFamily="34" charset="0"/>
                <a:ea typeface="华文细黑" panose="02010600040101010101" pitchFamily="2" charset="-122"/>
              </a:defRPr>
            </a:lvl3pPr>
            <a:lvl4pPr marL="1600200" indent="-228600">
              <a:defRPr b="1" i="1">
                <a:solidFill>
                  <a:schemeClr val="tx1"/>
                </a:solidFill>
                <a:latin typeface="Arial" panose="020B0604020202020204" pitchFamily="34" charset="0"/>
                <a:ea typeface="华文细黑" panose="02010600040101010101" pitchFamily="2" charset="-122"/>
              </a:defRPr>
            </a:lvl4pPr>
            <a:lvl5pPr marL="2057400" indent="-22860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algn="ctr">
              <a:spcBef>
                <a:spcPct val="50000"/>
              </a:spcBef>
            </a:pPr>
            <a:r>
              <a:rPr lang="zh-CN" altLang="en-US" sz="3600" i="0">
                <a:solidFill>
                  <a:srgbClr val="080808"/>
                </a:solidFill>
                <a:effectLst>
                  <a:outerShdw blurRad="38100" dist="38100" dir="2700000" algn="tl">
                    <a:srgbClr val="C0C0C0"/>
                  </a:outerShdw>
                </a:effectLst>
                <a:ea typeface="宋体" panose="02010600030101010101" pitchFamily="2" charset="-122"/>
                <a:cs typeface="Arial" panose="020B0604020202020204" pitchFamily="34" charset="0"/>
              </a:rPr>
              <a:t>资源</a:t>
            </a:r>
            <a:endParaRPr lang="en-US" altLang="zh-CN" sz="3600" i="0">
              <a:solidFill>
                <a:srgbClr val="080808"/>
              </a:solidFill>
              <a:effectLst>
                <a:outerShdw blurRad="38100" dist="38100" dir="2700000" algn="tl">
                  <a:srgbClr val="C0C0C0"/>
                </a:outerShdw>
              </a:effectLst>
              <a:ea typeface="宋体" panose="02010600030101010101" pitchFamily="2" charset="-122"/>
              <a:cs typeface="Arial" panose="020B0604020202020204" pitchFamily="34" charset="0"/>
            </a:endParaRPr>
          </a:p>
        </p:txBody>
      </p:sp>
      <p:grpSp>
        <p:nvGrpSpPr>
          <p:cNvPr id="9" name="Group 9">
            <a:extLst>
              <a:ext uri="{FF2B5EF4-FFF2-40B4-BE49-F238E27FC236}">
                <a16:creationId xmlns:a16="http://schemas.microsoft.com/office/drawing/2014/main" id="{844F2D0B-BADD-554F-ACE2-28EE1016C7C9}"/>
              </a:ext>
            </a:extLst>
          </p:cNvPr>
          <p:cNvGrpSpPr>
            <a:grpSpLocks/>
          </p:cNvGrpSpPr>
          <p:nvPr/>
        </p:nvGrpSpPr>
        <p:grpSpPr bwMode="auto">
          <a:xfrm>
            <a:off x="5625766" y="1859251"/>
            <a:ext cx="1392238" cy="1374775"/>
            <a:chOff x="708" y="2203"/>
            <a:chExt cx="751" cy="741"/>
          </a:xfrm>
        </p:grpSpPr>
        <p:sp>
          <p:nvSpPr>
            <p:cNvPr id="10" name="Oval 10">
              <a:extLst>
                <a:ext uri="{FF2B5EF4-FFF2-40B4-BE49-F238E27FC236}">
                  <a16:creationId xmlns:a16="http://schemas.microsoft.com/office/drawing/2014/main" id="{7C39A813-9387-4E40-956A-4E8311318745}"/>
                </a:ext>
              </a:extLst>
            </p:cNvPr>
            <p:cNvSpPr>
              <a:spLocks noChangeArrowheads="1"/>
            </p:cNvSpPr>
            <p:nvPr/>
          </p:nvSpPr>
          <p:spPr bwMode="gray">
            <a:xfrm>
              <a:off x="728" y="2235"/>
              <a:ext cx="716" cy="709"/>
            </a:xfrm>
            <a:prstGeom prst="ellipse">
              <a:avLst/>
            </a:prstGeom>
            <a:gradFill rotWithShape="1">
              <a:gsLst>
                <a:gs pos="0">
                  <a:schemeClr val="accent1"/>
                </a:gs>
                <a:gs pos="100000">
                  <a:schemeClr val="accent1">
                    <a:gamma/>
                    <a:shade val="31765"/>
                    <a:invGamma/>
                  </a:scheme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zh-CN" altLang="en-US"/>
            </a:p>
          </p:txBody>
        </p:sp>
        <p:pic>
          <p:nvPicPr>
            <p:cNvPr id="11" name="Picture 11" descr="cir_lighteffect0">
              <a:extLst>
                <a:ext uri="{FF2B5EF4-FFF2-40B4-BE49-F238E27FC236}">
                  <a16:creationId xmlns:a16="http://schemas.microsoft.com/office/drawing/2014/main" id="{349E3F33-142B-0549-AA47-55CC9404AA27}"/>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2">
            <a:extLst>
              <a:ext uri="{FF2B5EF4-FFF2-40B4-BE49-F238E27FC236}">
                <a16:creationId xmlns:a16="http://schemas.microsoft.com/office/drawing/2014/main" id="{E8591D9F-59D9-FE44-A265-145864ED9423}"/>
              </a:ext>
            </a:extLst>
          </p:cNvPr>
          <p:cNvSpPr>
            <a:spLocks noChangeArrowheads="1"/>
          </p:cNvSpPr>
          <p:nvPr/>
        </p:nvSpPr>
        <p:spPr bwMode="gray">
          <a:xfrm>
            <a:off x="5641641" y="2341851"/>
            <a:ext cx="1377950" cy="40005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282A3"/>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gn="ctr">
              <a:lnSpc>
                <a:spcPct val="100000"/>
              </a:lnSpc>
              <a:spcBef>
                <a:spcPct val="0"/>
              </a:spcBef>
              <a:buClrTx/>
              <a:buFontTx/>
              <a:buNone/>
            </a:pPr>
            <a:r>
              <a:rPr lang="en-US" altLang="zh-CN" i="0">
                <a:solidFill>
                  <a:srgbClr val="F8F8F8"/>
                </a:solidFill>
                <a:ea typeface="宋体" panose="02010600030101010101" pitchFamily="2" charset="-122"/>
                <a:cs typeface="Arial" panose="020B0604020202020204" pitchFamily="34" charset="0"/>
              </a:rPr>
              <a:t> </a:t>
            </a:r>
            <a:r>
              <a:rPr lang="zh-CN" altLang="en-US" i="0">
                <a:solidFill>
                  <a:srgbClr val="F8F8F8"/>
                </a:solidFill>
                <a:ea typeface="宋体" panose="02010600030101010101" pitchFamily="2" charset="-122"/>
                <a:cs typeface="Arial" panose="020B0604020202020204" pitchFamily="34" charset="0"/>
              </a:rPr>
              <a:t>节点</a:t>
            </a:r>
            <a:endParaRPr lang="en-US" altLang="zh-CN" i="0">
              <a:solidFill>
                <a:srgbClr val="F8F8F8"/>
              </a:solidFill>
              <a:ea typeface="宋体" panose="02010600030101010101" pitchFamily="2" charset="-122"/>
              <a:cs typeface="Arial" panose="020B0604020202020204" pitchFamily="34" charset="0"/>
            </a:endParaRPr>
          </a:p>
        </p:txBody>
      </p:sp>
      <p:grpSp>
        <p:nvGrpSpPr>
          <p:cNvPr id="13" name="Group 13">
            <a:extLst>
              <a:ext uri="{FF2B5EF4-FFF2-40B4-BE49-F238E27FC236}">
                <a16:creationId xmlns:a16="http://schemas.microsoft.com/office/drawing/2014/main" id="{13BC0340-CF55-4441-9F7D-28C68326F5B4}"/>
              </a:ext>
            </a:extLst>
          </p:cNvPr>
          <p:cNvGrpSpPr>
            <a:grpSpLocks/>
          </p:cNvGrpSpPr>
          <p:nvPr/>
        </p:nvGrpSpPr>
        <p:grpSpPr bwMode="auto">
          <a:xfrm>
            <a:off x="4390691" y="4151601"/>
            <a:ext cx="1393825" cy="1374775"/>
            <a:chOff x="708" y="2203"/>
            <a:chExt cx="751" cy="741"/>
          </a:xfrm>
        </p:grpSpPr>
        <p:sp>
          <p:nvSpPr>
            <p:cNvPr id="14" name="Oval 14">
              <a:extLst>
                <a:ext uri="{FF2B5EF4-FFF2-40B4-BE49-F238E27FC236}">
                  <a16:creationId xmlns:a16="http://schemas.microsoft.com/office/drawing/2014/main" id="{7695B6F5-5D2B-1948-B1B7-F74993B231BE}"/>
                </a:ext>
              </a:extLst>
            </p:cNvPr>
            <p:cNvSpPr>
              <a:spLocks noChangeArrowheads="1"/>
            </p:cNvSpPr>
            <p:nvPr/>
          </p:nvSpPr>
          <p:spPr bwMode="gray">
            <a:xfrm>
              <a:off x="728" y="2235"/>
              <a:ext cx="716" cy="709"/>
            </a:xfrm>
            <a:prstGeom prst="ellipse">
              <a:avLst/>
            </a:prstGeom>
            <a:gradFill rotWithShape="1">
              <a:gsLst>
                <a:gs pos="0">
                  <a:schemeClr val="accent2"/>
                </a:gs>
                <a:gs pos="100000">
                  <a:schemeClr val="accent2">
                    <a:gamma/>
                    <a:shade val="31765"/>
                    <a:invGamma/>
                  </a:scheme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zh-CN" altLang="en-US"/>
            </a:p>
          </p:txBody>
        </p:sp>
        <p:pic>
          <p:nvPicPr>
            <p:cNvPr id="15" name="Picture 15" descr="cir_lighteffect0">
              <a:extLst>
                <a:ext uri="{FF2B5EF4-FFF2-40B4-BE49-F238E27FC236}">
                  <a16:creationId xmlns:a16="http://schemas.microsoft.com/office/drawing/2014/main" id="{0BA4E775-8119-D64C-B9C4-38DF29317ACA}"/>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6">
            <a:extLst>
              <a:ext uri="{FF2B5EF4-FFF2-40B4-BE49-F238E27FC236}">
                <a16:creationId xmlns:a16="http://schemas.microsoft.com/office/drawing/2014/main" id="{CADDB029-CEF5-964B-A9E4-B1FBF2A75134}"/>
              </a:ext>
            </a:extLst>
          </p:cNvPr>
          <p:cNvSpPr>
            <a:spLocks noChangeArrowheads="1"/>
          </p:cNvSpPr>
          <p:nvPr/>
        </p:nvSpPr>
        <p:spPr bwMode="gray">
          <a:xfrm>
            <a:off x="4406566" y="4646901"/>
            <a:ext cx="1377950" cy="40005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282A3"/>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gn="ctr">
              <a:lnSpc>
                <a:spcPct val="100000"/>
              </a:lnSpc>
              <a:spcBef>
                <a:spcPct val="0"/>
              </a:spcBef>
              <a:buClrTx/>
              <a:buFontTx/>
              <a:buNone/>
            </a:pPr>
            <a:r>
              <a:rPr lang="en-US" altLang="zh-CN" i="0">
                <a:solidFill>
                  <a:srgbClr val="F8F8F8"/>
                </a:solidFill>
                <a:ea typeface="宋体" panose="02010600030101010101" pitchFamily="2" charset="-122"/>
                <a:cs typeface="Arial" panose="020B0604020202020204" pitchFamily="34" charset="0"/>
              </a:rPr>
              <a:t> </a:t>
            </a:r>
            <a:r>
              <a:rPr lang="zh-CN" altLang="en-US" i="0">
                <a:solidFill>
                  <a:srgbClr val="F8F8F8"/>
                </a:solidFill>
                <a:ea typeface="宋体" panose="02010600030101010101" pitchFamily="2" charset="-122"/>
                <a:cs typeface="Arial" panose="020B0604020202020204" pitchFamily="34" charset="0"/>
              </a:rPr>
              <a:t>资源通路</a:t>
            </a:r>
            <a:endParaRPr lang="en-US" altLang="zh-CN" i="0">
              <a:solidFill>
                <a:srgbClr val="F8F8F8"/>
              </a:solidFill>
              <a:ea typeface="宋体" panose="02010600030101010101" pitchFamily="2" charset="-122"/>
              <a:cs typeface="Arial" panose="020B0604020202020204" pitchFamily="34" charset="0"/>
            </a:endParaRPr>
          </a:p>
        </p:txBody>
      </p:sp>
      <p:grpSp>
        <p:nvGrpSpPr>
          <p:cNvPr id="17" name="Group 17">
            <a:extLst>
              <a:ext uri="{FF2B5EF4-FFF2-40B4-BE49-F238E27FC236}">
                <a16:creationId xmlns:a16="http://schemas.microsoft.com/office/drawing/2014/main" id="{B4058FA0-CA7B-CA43-B0DE-1D36DF9971EF}"/>
              </a:ext>
            </a:extLst>
          </p:cNvPr>
          <p:cNvGrpSpPr>
            <a:grpSpLocks/>
          </p:cNvGrpSpPr>
          <p:nvPr/>
        </p:nvGrpSpPr>
        <p:grpSpPr bwMode="auto">
          <a:xfrm>
            <a:off x="6868779" y="4199226"/>
            <a:ext cx="1393825" cy="1374775"/>
            <a:chOff x="708" y="2203"/>
            <a:chExt cx="751" cy="741"/>
          </a:xfrm>
        </p:grpSpPr>
        <p:sp>
          <p:nvSpPr>
            <p:cNvPr id="18" name="Oval 18">
              <a:extLst>
                <a:ext uri="{FF2B5EF4-FFF2-40B4-BE49-F238E27FC236}">
                  <a16:creationId xmlns:a16="http://schemas.microsoft.com/office/drawing/2014/main" id="{CAF2EAAB-CDEB-214F-ADE0-A944DED31BC0}"/>
                </a:ext>
              </a:extLst>
            </p:cNvPr>
            <p:cNvSpPr>
              <a:spLocks noChangeArrowheads="1"/>
            </p:cNvSpPr>
            <p:nvPr/>
          </p:nvSpPr>
          <p:spPr bwMode="gray">
            <a:xfrm>
              <a:off x="728" y="2235"/>
              <a:ext cx="716" cy="709"/>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zh-CN" altLang="en-US"/>
            </a:p>
          </p:txBody>
        </p:sp>
        <p:pic>
          <p:nvPicPr>
            <p:cNvPr id="19" name="Picture 19" descr="cir_lighteffect0">
              <a:extLst>
                <a:ext uri="{FF2B5EF4-FFF2-40B4-BE49-F238E27FC236}">
                  <a16:creationId xmlns:a16="http://schemas.microsoft.com/office/drawing/2014/main" id="{17AC1FAC-D91A-C24C-A41C-62A7DA10E284}"/>
                </a:ext>
              </a:extLst>
            </p:cNvPr>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20">
            <a:extLst>
              <a:ext uri="{FF2B5EF4-FFF2-40B4-BE49-F238E27FC236}">
                <a16:creationId xmlns:a16="http://schemas.microsoft.com/office/drawing/2014/main" id="{D4373483-D214-8649-B731-621012D1FFFF}"/>
              </a:ext>
            </a:extLst>
          </p:cNvPr>
          <p:cNvSpPr>
            <a:spLocks noChangeArrowheads="1"/>
          </p:cNvSpPr>
          <p:nvPr/>
        </p:nvSpPr>
        <p:spPr bwMode="gray">
          <a:xfrm>
            <a:off x="6875129" y="4686589"/>
            <a:ext cx="1292225" cy="40005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282A3"/>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gn="ctr">
              <a:lnSpc>
                <a:spcPct val="100000"/>
              </a:lnSpc>
              <a:spcBef>
                <a:spcPct val="0"/>
              </a:spcBef>
              <a:buClrTx/>
              <a:buFontTx/>
              <a:buNone/>
            </a:pPr>
            <a:r>
              <a:rPr lang="en-US" altLang="zh-CN">
                <a:solidFill>
                  <a:srgbClr val="F8F8F8"/>
                </a:solidFill>
                <a:ea typeface="宋体" panose="02010600030101010101" pitchFamily="2" charset="-122"/>
                <a:cs typeface="Arial" panose="020B0604020202020204" pitchFamily="34" charset="0"/>
              </a:rPr>
              <a:t> </a:t>
            </a:r>
            <a:r>
              <a:rPr lang="zh-CN" altLang="en-US">
                <a:solidFill>
                  <a:srgbClr val="F8F8F8"/>
                </a:solidFill>
                <a:ea typeface="宋体" panose="02010600030101010101" pitchFamily="2" charset="-122"/>
                <a:cs typeface="Arial" panose="020B0604020202020204" pitchFamily="34" charset="0"/>
              </a:rPr>
              <a:t>状态通路</a:t>
            </a:r>
            <a:endParaRPr lang="en-US" altLang="zh-CN">
              <a:solidFill>
                <a:srgbClr val="F8F8F8"/>
              </a:solidFill>
              <a:ea typeface="宋体" panose="02010600030101010101" pitchFamily="2" charset="-122"/>
              <a:cs typeface="Arial" panose="020B0604020202020204" pitchFamily="34" charset="0"/>
            </a:endParaRPr>
          </a:p>
        </p:txBody>
      </p:sp>
      <p:sp>
        <p:nvSpPr>
          <p:cNvPr id="21" name="矩形 19">
            <a:extLst>
              <a:ext uri="{FF2B5EF4-FFF2-40B4-BE49-F238E27FC236}">
                <a16:creationId xmlns:a16="http://schemas.microsoft.com/office/drawing/2014/main" id="{940BAC4B-5BFF-F54B-A21A-E54BE4199079}"/>
              </a:ext>
            </a:extLst>
          </p:cNvPr>
          <p:cNvSpPr>
            <a:spLocks noChangeArrowheads="1"/>
          </p:cNvSpPr>
          <p:nvPr/>
        </p:nvSpPr>
        <p:spPr bwMode="auto">
          <a:xfrm>
            <a:off x="4836779" y="1494126"/>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推送、牵引、积聚和分配</a:t>
            </a:r>
          </a:p>
        </p:txBody>
      </p:sp>
      <p:sp>
        <p:nvSpPr>
          <p:cNvPr id="22" name="矩形 20">
            <a:extLst>
              <a:ext uri="{FF2B5EF4-FFF2-40B4-BE49-F238E27FC236}">
                <a16:creationId xmlns:a16="http://schemas.microsoft.com/office/drawing/2014/main" id="{71688E5B-8FF8-BA48-A718-80065AB54989}"/>
              </a:ext>
            </a:extLst>
          </p:cNvPr>
          <p:cNvSpPr>
            <a:spLocks noChangeArrowheads="1"/>
          </p:cNvSpPr>
          <p:nvPr/>
        </p:nvSpPr>
        <p:spPr bwMode="auto">
          <a:xfrm>
            <a:off x="4068429" y="5558126"/>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流动</a:t>
            </a:r>
          </a:p>
        </p:txBody>
      </p:sp>
      <p:sp>
        <p:nvSpPr>
          <p:cNvPr id="23" name="矩形 21">
            <a:extLst>
              <a:ext uri="{FF2B5EF4-FFF2-40B4-BE49-F238E27FC236}">
                <a16:creationId xmlns:a16="http://schemas.microsoft.com/office/drawing/2014/main" id="{73ECA7E8-9AD2-9F46-A92C-AC5AD55BF9B7}"/>
              </a:ext>
            </a:extLst>
          </p:cNvPr>
          <p:cNvSpPr>
            <a:spLocks noChangeArrowheads="1"/>
          </p:cNvSpPr>
          <p:nvPr/>
        </p:nvSpPr>
        <p:spPr bwMode="auto">
          <a:xfrm>
            <a:off x="7878429" y="5574001"/>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a:t>影响</a:t>
            </a:r>
          </a:p>
        </p:txBody>
      </p:sp>
    </p:spTree>
    <p:extLst>
      <p:ext uri="{BB962C8B-B14F-4D97-AF65-F5344CB8AC3E}">
        <p14:creationId xmlns:p14="http://schemas.microsoft.com/office/powerpoint/2010/main" val="3874232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池和资源</a:t>
            </a:r>
          </a:p>
          <a:p>
            <a:endParaRPr lang="zh-CN" altLang="en-US" dirty="0"/>
          </a:p>
          <a:p>
            <a:endParaRPr lang="zh-CN" altLang="en-US" dirty="0"/>
          </a:p>
          <a:p>
            <a:endParaRPr lang="zh-CN" altLang="en-US" dirty="0"/>
          </a:p>
          <a:p>
            <a:r>
              <a:rPr lang="zh-CN" altLang="en-US" dirty="0"/>
              <a:t>资源通路</a:t>
            </a:r>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5" name="Picture 11">
            <a:extLst>
              <a:ext uri="{FF2B5EF4-FFF2-40B4-BE49-F238E27FC236}">
                <a16:creationId xmlns:a16="http://schemas.microsoft.com/office/drawing/2014/main" id="{775A41E3-DC03-0A4F-9D0D-A28F5849E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793" y="2550829"/>
            <a:ext cx="2935599" cy="87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3">
            <a:extLst>
              <a:ext uri="{FF2B5EF4-FFF2-40B4-BE49-F238E27FC236}">
                <a16:creationId xmlns:a16="http://schemas.microsoft.com/office/drawing/2014/main" id="{ACA907AA-BACD-7948-ACC0-31586C4DD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622" y="4384015"/>
            <a:ext cx="6108693" cy="9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383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推送和牵引</a:t>
            </a:r>
          </a:p>
          <a:p>
            <a:endParaRPr lang="zh-CN" altLang="en-US" dirty="0"/>
          </a:p>
          <a:p>
            <a:endParaRPr lang="zh-CN" altLang="en-US" dirty="0"/>
          </a:p>
          <a:p>
            <a:endParaRPr lang="zh-CN" altLang="en-US" dirty="0"/>
          </a:p>
          <a:p>
            <a:r>
              <a:rPr lang="zh-CN" altLang="en-US" dirty="0"/>
              <a:t>激活模式</a:t>
            </a:r>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17">
            <a:extLst>
              <a:ext uri="{FF2B5EF4-FFF2-40B4-BE49-F238E27FC236}">
                <a16:creationId xmlns:a16="http://schemas.microsoft.com/office/drawing/2014/main" id="{FBE4DFE4-69F9-7742-BD34-04DD55409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518" y="1870150"/>
            <a:ext cx="3698964" cy="20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326806B6-F9CA-5A4B-9B30-82D49884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154" y="4921615"/>
            <a:ext cx="4813691" cy="8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410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状态通路</a:t>
            </a:r>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9" name="Picture 5">
            <a:extLst>
              <a:ext uri="{FF2B5EF4-FFF2-40B4-BE49-F238E27FC236}">
                <a16:creationId xmlns:a16="http://schemas.microsoft.com/office/drawing/2014/main" id="{51EB2EBA-F533-5349-9E9A-F4FBF7776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57" y="2443862"/>
            <a:ext cx="2304256" cy="157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ADADFA00-3187-204B-9562-C5D2864BE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937" y="2443862"/>
            <a:ext cx="1485692" cy="157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4346E798-93C2-6E46-ACB2-D83BBD21AA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254" y="2443862"/>
            <a:ext cx="1728415" cy="157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93B66643-7845-AB48-8B65-82A19DB60DA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47295" y="2443862"/>
            <a:ext cx="1892952" cy="157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7504C2B6-0C8E-E343-AD1D-C860B195D724}"/>
              </a:ext>
            </a:extLst>
          </p:cNvPr>
          <p:cNvSpPr txBox="1"/>
          <p:nvPr/>
        </p:nvSpPr>
        <p:spPr>
          <a:xfrm>
            <a:off x="2862371" y="2044368"/>
            <a:ext cx="1338828" cy="369332"/>
          </a:xfrm>
          <a:prstGeom prst="rect">
            <a:avLst/>
          </a:prstGeom>
          <a:noFill/>
        </p:spPr>
        <p:txBody>
          <a:bodyPr wrap="none" rtlCol="0">
            <a:spAutoFit/>
          </a:bodyPr>
          <a:lstStyle/>
          <a:p>
            <a:r>
              <a:rPr lang="zh-CN" altLang="en-US" dirty="0"/>
              <a:t>标签修改器</a:t>
            </a:r>
            <a:endParaRPr kumimoji="1" lang="zh-CN" altLang="en-US" dirty="0"/>
          </a:p>
        </p:txBody>
      </p:sp>
      <p:sp>
        <p:nvSpPr>
          <p:cNvPr id="14" name="文本框 13">
            <a:extLst>
              <a:ext uri="{FF2B5EF4-FFF2-40B4-BE49-F238E27FC236}">
                <a16:creationId xmlns:a16="http://schemas.microsoft.com/office/drawing/2014/main" id="{46594D86-7748-224D-9AD0-AB11A088FE9B}"/>
              </a:ext>
            </a:extLst>
          </p:cNvPr>
          <p:cNvSpPr txBox="1"/>
          <p:nvPr/>
        </p:nvSpPr>
        <p:spPr>
          <a:xfrm>
            <a:off x="4973369" y="2044368"/>
            <a:ext cx="1338828" cy="369332"/>
          </a:xfrm>
          <a:prstGeom prst="rect">
            <a:avLst/>
          </a:prstGeom>
          <a:noFill/>
        </p:spPr>
        <p:txBody>
          <a:bodyPr wrap="none" rtlCol="0">
            <a:spAutoFit/>
          </a:bodyPr>
          <a:lstStyle/>
          <a:p>
            <a:r>
              <a:rPr lang="zh-CN" altLang="en-US" dirty="0"/>
              <a:t>节点修改器</a:t>
            </a:r>
          </a:p>
        </p:txBody>
      </p:sp>
      <p:sp>
        <p:nvSpPr>
          <p:cNvPr id="15" name="文本框 14">
            <a:extLst>
              <a:ext uri="{FF2B5EF4-FFF2-40B4-BE49-F238E27FC236}">
                <a16:creationId xmlns:a16="http://schemas.microsoft.com/office/drawing/2014/main" id="{15FD4DB9-B17E-0943-8522-1E84647717FC}"/>
              </a:ext>
            </a:extLst>
          </p:cNvPr>
          <p:cNvSpPr txBox="1"/>
          <p:nvPr/>
        </p:nvSpPr>
        <p:spPr>
          <a:xfrm>
            <a:off x="6927879" y="2044368"/>
            <a:ext cx="877163" cy="369332"/>
          </a:xfrm>
          <a:prstGeom prst="rect">
            <a:avLst/>
          </a:prstGeom>
          <a:noFill/>
        </p:spPr>
        <p:txBody>
          <a:bodyPr wrap="none" rtlCol="0">
            <a:spAutoFit/>
          </a:bodyPr>
          <a:lstStyle/>
          <a:p>
            <a:r>
              <a:rPr lang="zh-CN" altLang="en-US" dirty="0"/>
              <a:t>触发器</a:t>
            </a:r>
          </a:p>
        </p:txBody>
      </p:sp>
      <p:sp>
        <p:nvSpPr>
          <p:cNvPr id="16" name="文本框 15">
            <a:extLst>
              <a:ext uri="{FF2B5EF4-FFF2-40B4-BE49-F238E27FC236}">
                <a16:creationId xmlns:a16="http://schemas.microsoft.com/office/drawing/2014/main" id="{105E1CD5-4757-6541-BC32-395E4DFF145F}"/>
              </a:ext>
            </a:extLst>
          </p:cNvPr>
          <p:cNvSpPr txBox="1"/>
          <p:nvPr/>
        </p:nvSpPr>
        <p:spPr>
          <a:xfrm>
            <a:off x="8883984" y="2044368"/>
            <a:ext cx="877163" cy="369332"/>
          </a:xfrm>
          <a:prstGeom prst="rect">
            <a:avLst/>
          </a:prstGeom>
          <a:noFill/>
        </p:spPr>
        <p:txBody>
          <a:bodyPr wrap="none" rtlCol="0">
            <a:spAutoFit/>
          </a:bodyPr>
          <a:lstStyle/>
          <a:p>
            <a:r>
              <a:rPr lang="zh-CN" altLang="en-US" dirty="0"/>
              <a:t>激活器</a:t>
            </a:r>
          </a:p>
        </p:txBody>
      </p:sp>
      <p:sp>
        <p:nvSpPr>
          <p:cNvPr id="17" name="矩形 16">
            <a:extLst>
              <a:ext uri="{FF2B5EF4-FFF2-40B4-BE49-F238E27FC236}">
                <a16:creationId xmlns:a16="http://schemas.microsoft.com/office/drawing/2014/main" id="{0DF1C538-D995-A941-B250-2EB936B8FB5F}"/>
              </a:ext>
            </a:extLst>
          </p:cNvPr>
          <p:cNvSpPr/>
          <p:nvPr/>
        </p:nvSpPr>
        <p:spPr>
          <a:xfrm>
            <a:off x="2382726" y="4172859"/>
            <a:ext cx="2304256" cy="2062103"/>
          </a:xfrm>
          <a:prstGeom prst="rect">
            <a:avLst/>
          </a:prstGeom>
        </p:spPr>
        <p:txBody>
          <a:bodyPr wrap="square">
            <a:spAutoFit/>
          </a:bodyPr>
          <a:lstStyle/>
          <a:p>
            <a:r>
              <a:rPr lang="zh-CN" altLang="en-US" sz="1600" dirty="0">
                <a:latin typeface="Arial" panose="020B0604020202020204" pitchFamily="34" charset="0"/>
              </a:rPr>
              <a:t>将一个作为源头的节点和一个作为目标资源通路的标签</a:t>
            </a:r>
            <a:r>
              <a:rPr lang="en-US" altLang="zh-CN" sz="1600" dirty="0">
                <a:latin typeface="Arial" panose="020B0604020202020204" pitchFamily="34" charset="0"/>
              </a:rPr>
              <a:t>(L)</a:t>
            </a:r>
            <a:r>
              <a:rPr lang="zh-CN" altLang="en-US" sz="1600" dirty="0">
                <a:latin typeface="Arial" panose="020B0604020202020204" pitchFamily="34" charset="0"/>
              </a:rPr>
              <a:t>连接起来。一条状态通路自身的标签（</a:t>
            </a:r>
            <a:r>
              <a:rPr lang="en-US" altLang="zh-CN" sz="1600" dirty="0">
                <a:latin typeface="Arial" panose="020B0604020202020204" pitchFamily="34" charset="0"/>
              </a:rPr>
              <a:t>M</a:t>
            </a:r>
            <a:r>
              <a:rPr lang="zh-CN" altLang="en-US" sz="1600" dirty="0">
                <a:latin typeface="Arial" panose="020B0604020202020204" pitchFamily="34" charset="0"/>
              </a:rPr>
              <a:t>）标识出了源节点的状态变化</a:t>
            </a:r>
            <a:r>
              <a:rPr lang="en-US" altLang="zh-CN" sz="1600" dirty="0">
                <a:latin typeface="Arial" panose="020B0604020202020204" pitchFamily="34" charset="0"/>
              </a:rPr>
              <a:t>(</a:t>
            </a:r>
            <a:r>
              <a:rPr lang="el-GR" altLang="zh-CN" sz="1600" dirty="0">
                <a:latin typeface="Arial" panose="020B0604020202020204" pitchFamily="34" charset="0"/>
              </a:rPr>
              <a:t>Δ</a:t>
            </a:r>
            <a:r>
              <a:rPr lang="en-US" altLang="zh-CN" sz="1600" dirty="0">
                <a:latin typeface="Arial" panose="020B0604020202020204" pitchFamily="34" charset="0"/>
              </a:rPr>
              <a:t> S)</a:t>
            </a:r>
            <a:r>
              <a:rPr lang="zh-CN" altLang="en-US" sz="1600" dirty="0">
                <a:latin typeface="Arial" panose="020B0604020202020204" pitchFamily="34" charset="0"/>
              </a:rPr>
              <a:t>会如何使目标标签在当前时间步长的值</a:t>
            </a:r>
            <a:r>
              <a:rPr lang="en-US" altLang="zh-CN" sz="1600" dirty="0">
                <a:latin typeface="Arial" panose="020B0604020202020204" pitchFamily="34" charset="0"/>
              </a:rPr>
              <a:t>(L</a:t>
            </a:r>
            <a:r>
              <a:rPr lang="en-US" altLang="zh-CN" sz="1600" baseline="-25000" dirty="0">
                <a:latin typeface="Arial" panose="020B0604020202020204" pitchFamily="34" charset="0"/>
              </a:rPr>
              <a:t>t</a:t>
            </a:r>
            <a:r>
              <a:rPr lang="en-US" altLang="zh-CN" sz="1600" dirty="0">
                <a:latin typeface="Arial" panose="020B0604020202020204" pitchFamily="34" charset="0"/>
              </a:rPr>
              <a:t>)</a:t>
            </a:r>
            <a:r>
              <a:rPr lang="zh-CN" altLang="en-US" sz="1600" dirty="0">
                <a:latin typeface="Arial" panose="020B0604020202020204" pitchFamily="34" charset="0"/>
              </a:rPr>
              <a:t>产生改变。</a:t>
            </a:r>
            <a:endParaRPr lang="zh-CN" altLang="en-US" sz="1600" dirty="0"/>
          </a:p>
        </p:txBody>
      </p:sp>
      <p:sp>
        <p:nvSpPr>
          <p:cNvPr id="18" name="矩形 17">
            <a:extLst>
              <a:ext uri="{FF2B5EF4-FFF2-40B4-BE49-F238E27FC236}">
                <a16:creationId xmlns:a16="http://schemas.microsoft.com/office/drawing/2014/main" id="{CB732DEE-F449-8644-918D-4008843DCCB0}"/>
              </a:ext>
            </a:extLst>
          </p:cNvPr>
          <p:cNvSpPr/>
          <p:nvPr/>
        </p:nvSpPr>
        <p:spPr>
          <a:xfrm>
            <a:off x="4798138" y="4170129"/>
            <a:ext cx="1704116" cy="2062103"/>
          </a:xfrm>
          <a:prstGeom prst="rect">
            <a:avLst/>
          </a:prstGeom>
        </p:spPr>
        <p:txBody>
          <a:bodyPr wrap="square">
            <a:spAutoFit/>
          </a:bodyPr>
          <a:lstStyle/>
          <a:p>
            <a:r>
              <a:rPr lang="zh-CN" altLang="en-US" sz="1600" dirty="0">
                <a:latin typeface="Arial" panose="020B0604020202020204" pitchFamily="34" charset="0"/>
              </a:rPr>
              <a:t>节点修改器连接两个节点，使其中一个节点状态变化对另一个节点中的资源数目产生影响，这个影响取决于节点修改器的标签值</a:t>
            </a:r>
            <a:endParaRPr lang="zh-CN" altLang="en-US" sz="1600" dirty="0"/>
          </a:p>
        </p:txBody>
      </p:sp>
      <p:sp>
        <p:nvSpPr>
          <p:cNvPr id="19" name="文本框 18">
            <a:extLst>
              <a:ext uri="{FF2B5EF4-FFF2-40B4-BE49-F238E27FC236}">
                <a16:creationId xmlns:a16="http://schemas.microsoft.com/office/drawing/2014/main" id="{215EC01E-82EE-7F49-9382-E3C9936EA65D}"/>
              </a:ext>
            </a:extLst>
          </p:cNvPr>
          <p:cNvSpPr txBox="1"/>
          <p:nvPr/>
        </p:nvSpPr>
        <p:spPr>
          <a:xfrm>
            <a:off x="6499808" y="4170129"/>
            <a:ext cx="1845041" cy="1815882"/>
          </a:xfrm>
          <a:prstGeom prst="rect">
            <a:avLst/>
          </a:prstGeom>
          <a:noFill/>
        </p:spPr>
        <p:txBody>
          <a:bodyPr wrap="square" rtlCol="0">
            <a:spAutoFit/>
          </a:bodyPr>
          <a:lstStyle/>
          <a:p>
            <a:r>
              <a:rPr lang="zh-CN" altLang="en-US" sz="1600" dirty="0">
                <a:latin typeface="Arial" panose="020B0604020202020204" pitchFamily="34" charset="0"/>
              </a:rPr>
              <a:t>触发器可以连接两个节点，也可以连接一个源节点和一条资源通路的标签。</a:t>
            </a:r>
          </a:p>
          <a:p>
            <a:r>
              <a:rPr lang="zh-CN" altLang="en-US" sz="1600" dirty="0">
                <a:latin typeface="Arial" panose="020B0604020202020204" pitchFamily="34" charset="0"/>
              </a:rPr>
              <a:t>触发器的标签是一个星号，可以通过这个特征辨认。</a:t>
            </a:r>
            <a:endParaRPr kumimoji="1" lang="zh-CN" altLang="en-US" sz="1600" dirty="0"/>
          </a:p>
        </p:txBody>
      </p:sp>
      <p:sp>
        <p:nvSpPr>
          <p:cNvPr id="20" name="矩形 19">
            <a:extLst>
              <a:ext uri="{FF2B5EF4-FFF2-40B4-BE49-F238E27FC236}">
                <a16:creationId xmlns:a16="http://schemas.microsoft.com/office/drawing/2014/main" id="{03B80895-8FA1-2947-BED5-9EECABD794A7}"/>
              </a:ext>
            </a:extLst>
          </p:cNvPr>
          <p:cNvSpPr/>
          <p:nvPr/>
        </p:nvSpPr>
        <p:spPr>
          <a:xfrm>
            <a:off x="8330029" y="4167182"/>
            <a:ext cx="2027697" cy="1323439"/>
          </a:xfrm>
          <a:prstGeom prst="rect">
            <a:avLst/>
          </a:prstGeom>
        </p:spPr>
        <p:txBody>
          <a:bodyPr wrap="square">
            <a:spAutoFit/>
          </a:bodyPr>
          <a:lstStyle/>
          <a:p>
            <a:pPr>
              <a:lnSpc>
                <a:spcPct val="100000"/>
              </a:lnSpc>
              <a:spcBef>
                <a:spcPct val="0"/>
              </a:spcBef>
              <a:buClrTx/>
            </a:pPr>
            <a:r>
              <a:rPr lang="zh-CN" altLang="en-US" sz="1600" dirty="0"/>
              <a:t>连接两个节点。基于源节点的状态和特定条件激活或抑制目标节点。通过设置激活器标签指定这个条件。</a:t>
            </a:r>
          </a:p>
        </p:txBody>
      </p:sp>
    </p:spTree>
    <p:extLst>
      <p:ext uri="{BB962C8B-B14F-4D97-AF65-F5344CB8AC3E}">
        <p14:creationId xmlns:p14="http://schemas.microsoft.com/office/powerpoint/2010/main" val="3845120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门</a:t>
            </a:r>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21" name="组合 9">
            <a:extLst>
              <a:ext uri="{FF2B5EF4-FFF2-40B4-BE49-F238E27FC236}">
                <a16:creationId xmlns:a16="http://schemas.microsoft.com/office/drawing/2014/main" id="{4F2A306F-C899-4041-BCB0-A6BBCAE1AB95}"/>
              </a:ext>
            </a:extLst>
          </p:cNvPr>
          <p:cNvGrpSpPr>
            <a:grpSpLocks/>
          </p:cNvGrpSpPr>
          <p:nvPr/>
        </p:nvGrpSpPr>
        <p:grpSpPr bwMode="auto">
          <a:xfrm>
            <a:off x="2781611" y="1989984"/>
            <a:ext cx="7324244" cy="4161763"/>
            <a:chOff x="305606" y="2454108"/>
            <a:chExt cx="5675425" cy="3224945"/>
          </a:xfrm>
        </p:grpSpPr>
        <p:pic>
          <p:nvPicPr>
            <p:cNvPr id="22" name="Picture 11">
              <a:extLst>
                <a:ext uri="{FF2B5EF4-FFF2-40B4-BE49-F238E27FC236}">
                  <a16:creationId xmlns:a16="http://schemas.microsoft.com/office/drawing/2014/main" id="{9884F325-1AB1-FB41-BABC-CC6C1A01E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07" y="2454108"/>
              <a:ext cx="5675424" cy="193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1">
              <a:extLst>
                <a:ext uri="{FF2B5EF4-FFF2-40B4-BE49-F238E27FC236}">
                  <a16:creationId xmlns:a16="http://schemas.microsoft.com/office/drawing/2014/main" id="{B0E39415-BE0E-8243-A47A-C63006393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06" y="4523809"/>
              <a:ext cx="5675424" cy="115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5291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来源</a:t>
            </a:r>
          </a:p>
          <a:p>
            <a:endParaRPr lang="zh-CN" altLang="en-US" dirty="0"/>
          </a:p>
          <a:p>
            <a:endParaRPr lang="zh-CN" altLang="en-US" dirty="0"/>
          </a:p>
          <a:p>
            <a:r>
              <a:rPr lang="zh-CN" altLang="en-US" dirty="0"/>
              <a:t>消耗器</a:t>
            </a:r>
          </a:p>
          <a:p>
            <a:endParaRPr lang="en-US" altLang="zh-CN" dirty="0"/>
          </a:p>
          <a:p>
            <a:endParaRPr lang="zh-CN" altLang="en-US" dirty="0"/>
          </a:p>
          <a:p>
            <a:r>
              <a:rPr lang="zh-CN" altLang="en-US" dirty="0"/>
              <a:t>转换器</a:t>
            </a:r>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8" name="Picture 12">
            <a:extLst>
              <a:ext uri="{FF2B5EF4-FFF2-40B4-BE49-F238E27FC236}">
                <a16:creationId xmlns:a16="http://schemas.microsoft.com/office/drawing/2014/main" id="{A027F538-7A5D-1847-A1EE-AE47C16DF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822" y="2146896"/>
            <a:ext cx="3528392" cy="82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F6F73CA9-864E-B544-B470-2D76B26A2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297" y="3811337"/>
            <a:ext cx="2493442" cy="7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620C994-1FEB-4F44-8D4D-CFCEE6ED8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842" y="5383371"/>
            <a:ext cx="3168352" cy="68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613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交易器</a:t>
            </a:r>
          </a:p>
          <a:p>
            <a:endParaRPr lang="zh-CN" altLang="en-US" dirty="0"/>
          </a:p>
          <a:p>
            <a:endParaRPr lang="zh-CN" altLang="en-US" dirty="0"/>
          </a:p>
          <a:p>
            <a:endParaRPr lang="zh-CN" altLang="en-US" dirty="0"/>
          </a:p>
          <a:p>
            <a:r>
              <a:rPr lang="zh-CN" altLang="en-US" dirty="0"/>
              <a:t>结束条件</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1" name="Picture 9">
            <a:extLst>
              <a:ext uri="{FF2B5EF4-FFF2-40B4-BE49-F238E27FC236}">
                <a16:creationId xmlns:a16="http://schemas.microsoft.com/office/drawing/2014/main" id="{3CDC5142-4ABB-974C-BF21-104E66B32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337" y="2180800"/>
            <a:ext cx="4248472" cy="140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A79C5D2D-C086-B841-9295-CAE77BB7B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337" y="4624846"/>
            <a:ext cx="426475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088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寄存器</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9">
            <a:extLst>
              <a:ext uri="{FF2B5EF4-FFF2-40B4-BE49-F238E27FC236}">
                <a16:creationId xmlns:a16="http://schemas.microsoft.com/office/drawing/2014/main" id="{B4E33818-861E-E04E-BDFD-A51D5CC02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119" y="2732192"/>
            <a:ext cx="7025761" cy="304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048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间隔</a:t>
            </a:r>
            <a:endParaRPr lang="en-US" altLang="zh-CN" dirty="0"/>
          </a:p>
          <a:p>
            <a:endParaRPr lang="en-US" altLang="zh-CN" dirty="0"/>
          </a:p>
          <a:p>
            <a:endParaRPr lang="en-US" altLang="zh-CN" dirty="0"/>
          </a:p>
          <a:p>
            <a:endParaRPr lang="en-US" altLang="zh-CN" dirty="0"/>
          </a:p>
          <a:p>
            <a:r>
              <a:rPr lang="zh-CN" altLang="en-US" dirty="0"/>
              <a:t>倍增数</a:t>
            </a:r>
            <a:endParaRPr lang="en-US" altLang="zh-CN"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8" name="Picture 10">
            <a:extLst>
              <a:ext uri="{FF2B5EF4-FFF2-40B4-BE49-F238E27FC236}">
                <a16:creationId xmlns:a16="http://schemas.microsoft.com/office/drawing/2014/main" id="{5F7D7974-CF01-5F49-B9D9-529227213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293" y="2134771"/>
            <a:ext cx="7344816" cy="129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5D7DDA7D-AAAF-4F43-BCFA-12125C37D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937" y="4454306"/>
            <a:ext cx="5302126" cy="136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160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延迟器</a:t>
            </a:r>
          </a:p>
          <a:p>
            <a:endParaRPr lang="zh-CN" altLang="en-US" dirty="0"/>
          </a:p>
          <a:p>
            <a:endParaRPr lang="zh-CN" altLang="en-US" dirty="0"/>
          </a:p>
          <a:p>
            <a:endParaRPr lang="zh-CN" altLang="en-US" dirty="0"/>
          </a:p>
          <a:p>
            <a:r>
              <a:rPr lang="zh-CN" altLang="en-US" dirty="0"/>
              <a:t>队列</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5">
            <a:extLst>
              <a:ext uri="{FF2B5EF4-FFF2-40B4-BE49-F238E27FC236}">
                <a16:creationId xmlns:a16="http://schemas.microsoft.com/office/drawing/2014/main" id="{5D16061E-991F-7847-9E50-6CC625A83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422" y="2589148"/>
            <a:ext cx="3787155" cy="107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31CFABBA-DB2B-BB48-9668-E043E9788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22" y="4708877"/>
            <a:ext cx="3787155" cy="10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40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什么是平衡的游戏</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高级概念表述</a:t>
            </a:r>
          </a:p>
          <a:p>
            <a:r>
              <a:rPr lang="en-US" altLang="zh-CN" dirty="0" err="1"/>
              <a:t>PvE</a:t>
            </a:r>
            <a:r>
              <a:rPr lang="en-US" altLang="zh-CN" dirty="0"/>
              <a:t> &amp; </a:t>
            </a:r>
            <a:r>
              <a:rPr lang="en-US" altLang="zh-CN" dirty="0" err="1"/>
              <a:t>PvP</a:t>
            </a:r>
            <a:endParaRPr lang="en-US" altLang="zh-CN" dirty="0"/>
          </a:p>
          <a:p>
            <a:pPr lvl="1"/>
            <a:r>
              <a:rPr lang="zh-CN" altLang="en-US" dirty="0"/>
              <a:t>游戏提供有意义的选择</a:t>
            </a:r>
          </a:p>
          <a:p>
            <a:pPr lvl="1"/>
            <a:r>
              <a:rPr lang="zh-CN" altLang="en-US" dirty="0"/>
              <a:t>偶然性的因素没有大到足以让玩家的技能变得不相关</a:t>
            </a:r>
          </a:p>
          <a:p>
            <a:pPr lvl="1"/>
            <a:r>
              <a:rPr lang="zh-CN" altLang="en-US" dirty="0"/>
              <a:t>玩家感觉游戏是公平的</a:t>
            </a:r>
          </a:p>
          <a:p>
            <a:r>
              <a:rPr lang="en-US" altLang="zh-CN" dirty="0" err="1"/>
              <a:t>PvP</a:t>
            </a:r>
            <a:endParaRPr lang="en-US" altLang="zh-CN" dirty="0"/>
          </a:p>
          <a:p>
            <a:pPr lvl="1"/>
            <a:r>
              <a:rPr lang="zh-CN" altLang="en-US" dirty="0"/>
              <a:t>任何在游戏的早期落后的玩家都有合理的机会在游戏结束之前再次赶超</a:t>
            </a:r>
          </a:p>
          <a:p>
            <a:pPr lvl="1"/>
            <a:r>
              <a:rPr lang="zh-CN" altLang="en-US" dirty="0"/>
              <a:t>游戏很少或者绝不会造成和局</a:t>
            </a:r>
          </a:p>
          <a:p>
            <a:r>
              <a:rPr lang="en-US" altLang="zh-CN" dirty="0" err="1"/>
              <a:t>PvE</a:t>
            </a:r>
            <a:endParaRPr lang="en-US" altLang="zh-CN" dirty="0"/>
          </a:p>
          <a:p>
            <a:pPr lvl="1"/>
            <a:r>
              <a:rPr lang="zh-CN" altLang="en-US" dirty="0"/>
              <a:t>游戏的难度级别一定要一致</a:t>
            </a:r>
          </a:p>
          <a:p>
            <a:endParaRPr lang="zh-CN" altLang="en-US" dirty="0"/>
          </a:p>
        </p:txBody>
      </p:sp>
    </p:spTree>
    <p:extLst>
      <p:ext uri="{BB962C8B-B14F-4D97-AF65-F5344CB8AC3E}">
        <p14:creationId xmlns:p14="http://schemas.microsoft.com/office/powerpoint/2010/main" val="236482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反向触发器</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8" name="Picture 5">
            <a:extLst>
              <a:ext uri="{FF2B5EF4-FFF2-40B4-BE49-F238E27FC236}">
                <a16:creationId xmlns:a16="http://schemas.microsoft.com/office/drawing/2014/main" id="{A350C137-FBAC-C74E-BF2F-A969E2FE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371" y="2474118"/>
            <a:ext cx="3370263"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3">
            <a:extLst>
              <a:ext uri="{FF2B5EF4-FFF2-40B4-BE49-F238E27FC236}">
                <a16:creationId xmlns:a16="http://schemas.microsoft.com/office/drawing/2014/main" id="{0492177A-F91F-9641-AA88-3E8713683524}"/>
              </a:ext>
            </a:extLst>
          </p:cNvPr>
          <p:cNvSpPr>
            <a:spLocks noChangeArrowheads="1"/>
          </p:cNvSpPr>
          <p:nvPr/>
        </p:nvSpPr>
        <p:spPr bwMode="auto">
          <a:xfrm>
            <a:off x="1239234" y="6001308"/>
            <a:ext cx="4392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lvl="1">
              <a:lnSpc>
                <a:spcPct val="100000"/>
              </a:lnSpc>
              <a:spcBef>
                <a:spcPct val="0"/>
              </a:spcBef>
              <a:buClrTx/>
              <a:buFontTx/>
              <a:buNone/>
            </a:pPr>
            <a:r>
              <a:rPr lang="zh-CN" altLang="en-US" i="0" dirty="0"/>
              <a:t>模拟游戏中自动卖掉城市设施的机制</a:t>
            </a:r>
            <a:endParaRPr lang="en-US" altLang="zh-CN" i="0" dirty="0"/>
          </a:p>
        </p:txBody>
      </p:sp>
      <p:pic>
        <p:nvPicPr>
          <p:cNvPr id="11" name="Picture 5">
            <a:extLst>
              <a:ext uri="{FF2B5EF4-FFF2-40B4-BE49-F238E27FC236}">
                <a16:creationId xmlns:a16="http://schemas.microsoft.com/office/drawing/2014/main" id="{1DF10C36-957A-1248-9D08-A0D6E4FAF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896" y="3218656"/>
            <a:ext cx="387350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7">
            <a:extLst>
              <a:ext uri="{FF2B5EF4-FFF2-40B4-BE49-F238E27FC236}">
                <a16:creationId xmlns:a16="http://schemas.microsoft.com/office/drawing/2014/main" id="{99BA6122-B57A-DB42-AB54-A13A58C84C13}"/>
              </a:ext>
            </a:extLst>
          </p:cNvPr>
          <p:cNvSpPr>
            <a:spLocks noChangeArrowheads="1"/>
          </p:cNvSpPr>
          <p:nvPr/>
        </p:nvSpPr>
        <p:spPr bwMode="auto">
          <a:xfrm>
            <a:off x="6566884" y="4586258"/>
            <a:ext cx="295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a:lnSpc>
                <a:spcPct val="100000"/>
              </a:lnSpc>
              <a:spcBef>
                <a:spcPct val="0"/>
              </a:spcBef>
              <a:buClrTx/>
              <a:buFontTx/>
              <a:buNone/>
            </a:pPr>
            <a:r>
              <a:rPr lang="zh-CN" altLang="en-US" sz="1800" i="0" dirty="0"/>
              <a:t>触发结束条件，使游戏停止</a:t>
            </a:r>
          </a:p>
        </p:txBody>
      </p:sp>
    </p:spTree>
    <p:extLst>
      <p:ext uri="{BB962C8B-B14F-4D97-AF65-F5344CB8AC3E}">
        <p14:creationId xmlns:p14="http://schemas.microsoft.com/office/powerpoint/2010/main" val="189896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基本元件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颜色编码</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4" name="组合 3">
            <a:extLst>
              <a:ext uri="{FF2B5EF4-FFF2-40B4-BE49-F238E27FC236}">
                <a16:creationId xmlns:a16="http://schemas.microsoft.com/office/drawing/2014/main" id="{FFE3867B-FEEE-EB4E-BF57-943AD28B19AA}"/>
              </a:ext>
            </a:extLst>
          </p:cNvPr>
          <p:cNvGrpSpPr/>
          <p:nvPr/>
        </p:nvGrpSpPr>
        <p:grpSpPr>
          <a:xfrm>
            <a:off x="1849362" y="2772603"/>
            <a:ext cx="8687634" cy="2677702"/>
            <a:chOff x="1852112" y="2748540"/>
            <a:chExt cx="7344816" cy="2263819"/>
          </a:xfrm>
        </p:grpSpPr>
        <p:grpSp>
          <p:nvGrpSpPr>
            <p:cNvPr id="10" name="组合 9">
              <a:extLst>
                <a:ext uri="{FF2B5EF4-FFF2-40B4-BE49-F238E27FC236}">
                  <a16:creationId xmlns:a16="http://schemas.microsoft.com/office/drawing/2014/main" id="{A08F041F-F0D6-8A4D-BA0D-369E8477B6BB}"/>
                </a:ext>
              </a:extLst>
            </p:cNvPr>
            <p:cNvGrpSpPr/>
            <p:nvPr/>
          </p:nvGrpSpPr>
          <p:grpSpPr>
            <a:xfrm>
              <a:off x="1852112" y="2748540"/>
              <a:ext cx="2443407" cy="2263819"/>
              <a:chOff x="971600" y="3146381"/>
              <a:chExt cx="3059292" cy="2568315"/>
            </a:xfrm>
          </p:grpSpPr>
          <p:pic>
            <p:nvPicPr>
              <p:cNvPr id="13" name="Picture 5">
                <a:extLst>
                  <a:ext uri="{FF2B5EF4-FFF2-40B4-BE49-F238E27FC236}">
                    <a16:creationId xmlns:a16="http://schemas.microsoft.com/office/drawing/2014/main" id="{0915CED1-59F1-034E-B2B0-7BC6E8B8C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146381"/>
                <a:ext cx="3058895" cy="11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9A81DEDE-7698-164B-AA8D-C56E47118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413645"/>
                <a:ext cx="3059292" cy="130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5">
              <a:extLst>
                <a:ext uri="{FF2B5EF4-FFF2-40B4-BE49-F238E27FC236}">
                  <a16:creationId xmlns:a16="http://schemas.microsoft.com/office/drawing/2014/main" id="{08A97C9A-9864-E149-B1D6-4F5A65941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876" y="2760041"/>
              <a:ext cx="4813052" cy="225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350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反馈结构</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1" name="Picture 5">
            <a:extLst>
              <a:ext uri="{FF2B5EF4-FFF2-40B4-BE49-F238E27FC236}">
                <a16:creationId xmlns:a16="http://schemas.microsoft.com/office/drawing/2014/main" id="{53296570-04BF-4841-95FD-A9664FFC5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825" y="1962028"/>
            <a:ext cx="5410562" cy="192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B545A099-1D39-284F-8215-E4C7F01B3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826" y="4117384"/>
            <a:ext cx="5410562" cy="18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162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反馈结构</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2">
            <a:extLst>
              <a:ext uri="{FF2B5EF4-FFF2-40B4-BE49-F238E27FC236}">
                <a16:creationId xmlns:a16="http://schemas.microsoft.com/office/drawing/2014/main" id="{CCB2F7D4-5817-B943-90C3-1EA80E147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346" y="1951553"/>
            <a:ext cx="6081713"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456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动作游戏中的增益道具和可收集道具</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1" name="Picture 6">
            <a:extLst>
              <a:ext uri="{FF2B5EF4-FFF2-40B4-BE49-F238E27FC236}">
                <a16:creationId xmlns:a16="http://schemas.microsoft.com/office/drawing/2014/main" id="{656B53BC-880F-164B-A5C2-41E468C52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526" y="2408764"/>
            <a:ext cx="8180948" cy="350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697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动作游戏中的增益道具和可收集道具</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6" name="Picture 6">
            <a:extLst>
              <a:ext uri="{FF2B5EF4-FFF2-40B4-BE49-F238E27FC236}">
                <a16:creationId xmlns:a16="http://schemas.microsoft.com/office/drawing/2014/main" id="{CE02BD63-532E-3B46-993F-8F3C8ADF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517" y="2176162"/>
            <a:ext cx="4962418" cy="425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276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竞速游戏与皮筋约束机制</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5">
            <a:extLst>
              <a:ext uri="{FF2B5EF4-FFF2-40B4-BE49-F238E27FC236}">
                <a16:creationId xmlns:a16="http://schemas.microsoft.com/office/drawing/2014/main" id="{6F4119E9-0C16-A243-A3F9-C36663C6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109" y="2077649"/>
            <a:ext cx="6656784" cy="43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918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en" altLang="zh-CN" dirty="0"/>
              <a:t>RPG</a:t>
            </a:r>
            <a:r>
              <a:rPr lang="zh-CN" altLang="en-US" dirty="0"/>
              <a:t>元素</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6" name="Picture 5">
            <a:extLst>
              <a:ext uri="{FF2B5EF4-FFF2-40B4-BE49-F238E27FC236}">
                <a16:creationId xmlns:a16="http://schemas.microsoft.com/office/drawing/2014/main" id="{78EB4EB5-A659-2741-B465-F378A4C3A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336" y="1076326"/>
            <a:ext cx="5899381" cy="536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388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en" altLang="zh-CN" dirty="0"/>
              <a:t>FPS</a:t>
            </a:r>
            <a:r>
              <a:rPr lang="zh-CN" altLang="en-US" dirty="0"/>
              <a:t>经济机制</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5">
            <a:extLst>
              <a:ext uri="{FF2B5EF4-FFF2-40B4-BE49-F238E27FC236}">
                <a16:creationId xmlns:a16="http://schemas.microsoft.com/office/drawing/2014/main" id="{64DD1D9A-BAD2-4448-B033-461A9D2FA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838618"/>
            <a:ext cx="7298977"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1709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en" altLang="zh-CN" dirty="0"/>
              <a:t>RTS</a:t>
            </a:r>
            <a:r>
              <a:rPr lang="zh-CN" altLang="en-US" dirty="0"/>
              <a:t>采集机制</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6" name="Picture 5">
            <a:extLst>
              <a:ext uri="{FF2B5EF4-FFF2-40B4-BE49-F238E27FC236}">
                <a16:creationId xmlns:a16="http://schemas.microsoft.com/office/drawing/2014/main" id="{31B08992-E03E-3E4C-AB93-2A17B5145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074" y="1239253"/>
            <a:ext cx="4883709" cy="523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72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游戏平衡的策略</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fontScale="70000" lnSpcReduction="20000"/>
          </a:bodyPr>
          <a:lstStyle/>
          <a:p>
            <a:r>
              <a:rPr lang="zh-CN" altLang="en-US" dirty="0"/>
              <a:t>避免统治性策略</a:t>
            </a:r>
          </a:p>
          <a:p>
            <a:pPr lvl="1"/>
            <a:r>
              <a:rPr lang="zh-CN" altLang="en-US" dirty="0"/>
              <a:t>处理好玩家选项之间可传递的关系</a:t>
            </a:r>
          </a:p>
          <a:p>
            <a:pPr lvl="1"/>
            <a:r>
              <a:rPr lang="zh-CN" altLang="en-US" dirty="0"/>
              <a:t>尽量采用非传递的关系</a:t>
            </a:r>
          </a:p>
          <a:p>
            <a:pPr lvl="1"/>
            <a:r>
              <a:rPr lang="zh-CN" altLang="en-US" dirty="0"/>
              <a:t>注意直交的单位区别</a:t>
            </a:r>
          </a:p>
          <a:p>
            <a:r>
              <a:rPr lang="zh-CN" altLang="en-US" dirty="0"/>
              <a:t>使</a:t>
            </a:r>
            <a:r>
              <a:rPr lang="en-US" altLang="zh-CN" dirty="0" err="1"/>
              <a:t>PvP</a:t>
            </a:r>
            <a:r>
              <a:rPr lang="zh-CN" altLang="en-US" dirty="0"/>
              <a:t>游戏公平</a:t>
            </a:r>
          </a:p>
          <a:p>
            <a:pPr lvl="1"/>
            <a:r>
              <a:rPr lang="zh-CN" altLang="en-US" dirty="0"/>
              <a:t>给每个玩家相等的机会获得胜利</a:t>
            </a:r>
          </a:p>
          <a:p>
            <a:pPr lvl="1"/>
            <a:r>
              <a:rPr lang="zh-CN" altLang="en-US" dirty="0"/>
              <a:t>不会通过玩家不能影响的方式让其处于有利或者不利的位置</a:t>
            </a:r>
          </a:p>
          <a:p>
            <a:r>
              <a:rPr lang="zh-CN" altLang="en-US" dirty="0"/>
              <a:t>使</a:t>
            </a:r>
            <a:r>
              <a:rPr lang="en-US" altLang="zh-CN" dirty="0" err="1"/>
              <a:t>PvE</a:t>
            </a:r>
            <a:r>
              <a:rPr lang="zh-CN" altLang="en-US" dirty="0"/>
              <a:t>游戏公平</a:t>
            </a:r>
          </a:p>
          <a:p>
            <a:pPr lvl="1"/>
            <a:r>
              <a:rPr lang="zh-CN" altLang="en-US" dirty="0"/>
              <a:t>按照始终如一的难度级别向玩家提供挑战</a:t>
            </a:r>
          </a:p>
          <a:p>
            <a:pPr lvl="1"/>
            <a:r>
              <a:rPr lang="zh-CN" altLang="en-US" dirty="0"/>
              <a:t>不会在没有警告且不是自身失误前提下输掉游戏</a:t>
            </a:r>
          </a:p>
          <a:p>
            <a:pPr lvl="1"/>
            <a:r>
              <a:rPr lang="zh-CN" altLang="en-US" dirty="0"/>
              <a:t>不会要求在没有足够信息的条件下作重要决定</a:t>
            </a:r>
            <a:endParaRPr lang="en-US" altLang="zh-CN" dirty="0"/>
          </a:p>
          <a:p>
            <a:pPr lvl="1"/>
            <a:r>
              <a:rPr lang="zh-CN" altLang="en-US" dirty="0"/>
              <a:t>所有事实性知识都应该限制在游戏中</a:t>
            </a:r>
          </a:p>
          <a:p>
            <a:pPr lvl="1"/>
            <a:r>
              <a:rPr lang="zh-CN" altLang="en-US" dirty="0"/>
              <a:t>不要求玩家克服不属于该游戏类别的挑战</a:t>
            </a:r>
          </a:p>
          <a:p>
            <a:r>
              <a:rPr lang="zh-CN" altLang="en-US" dirty="0"/>
              <a:t>其他</a:t>
            </a:r>
            <a:endParaRPr lang="en-US" altLang="zh-CN" dirty="0"/>
          </a:p>
          <a:p>
            <a:pPr lvl="1"/>
            <a:r>
              <a:rPr lang="zh-CN" altLang="en-US" dirty="0"/>
              <a:t>保守地使用偶然性</a:t>
            </a:r>
            <a:endParaRPr lang="en-US" altLang="zh-CN" dirty="0"/>
          </a:p>
          <a:p>
            <a:pPr lvl="1"/>
            <a:r>
              <a:rPr lang="zh-CN" altLang="en-US" dirty="0"/>
              <a:t>避免停滞和琐碎</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2816959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en" altLang="zh-CN" dirty="0"/>
              <a:t>RTS</a:t>
            </a:r>
            <a:r>
              <a:rPr lang="zh-CN" altLang="en-US" dirty="0"/>
              <a:t>战斗机制</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5">
            <a:extLst>
              <a:ext uri="{FF2B5EF4-FFF2-40B4-BE49-F238E27FC236}">
                <a16:creationId xmlns:a16="http://schemas.microsoft.com/office/drawing/2014/main" id="{794AC9F2-BB2C-694C-B2A1-00E6B3C64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736" y="1338825"/>
            <a:ext cx="7124032" cy="509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33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常见机制</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科技树</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6" name="Picture 5">
            <a:extLst>
              <a:ext uri="{FF2B5EF4-FFF2-40B4-BE49-F238E27FC236}">
                <a16:creationId xmlns:a16="http://schemas.microsoft.com/office/drawing/2014/main" id="{2F0A2248-C9E7-E84F-A285-DDC0348AE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810" y="1400632"/>
            <a:ext cx="5757137" cy="497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860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模拟</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人工玩家</a:t>
            </a:r>
          </a:p>
          <a:p>
            <a:pPr lvl="1"/>
            <a:r>
              <a:rPr lang="zh-CN" altLang="en-US" dirty="0"/>
              <a:t>在无需干预条件下大量模拟玩测活动</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文本框 6">
            <a:extLst>
              <a:ext uri="{FF2B5EF4-FFF2-40B4-BE49-F238E27FC236}">
                <a16:creationId xmlns:a16="http://schemas.microsoft.com/office/drawing/2014/main" id="{8EFC7897-5928-9940-A0CD-A2DFA1C0CBCE}"/>
              </a:ext>
            </a:extLst>
          </p:cNvPr>
          <p:cNvSpPr txBox="1"/>
          <p:nvPr/>
        </p:nvSpPr>
        <p:spPr>
          <a:xfrm>
            <a:off x="1068143" y="3533891"/>
            <a:ext cx="184731" cy="369332"/>
          </a:xfrm>
          <a:prstGeom prst="rect">
            <a:avLst/>
          </a:prstGeom>
          <a:noFill/>
        </p:spPr>
        <p:txBody>
          <a:bodyPr wrap="none" rtlCol="0">
            <a:spAutoFit/>
          </a:bodyPr>
          <a:lstStyle/>
          <a:p>
            <a:endParaRPr kumimoji="1" lang="zh-CN" altLang="en-US" dirty="0"/>
          </a:p>
        </p:txBody>
      </p:sp>
      <p:pic>
        <p:nvPicPr>
          <p:cNvPr id="8" name="Picture 4">
            <a:extLst>
              <a:ext uri="{FF2B5EF4-FFF2-40B4-BE49-F238E27FC236}">
                <a16:creationId xmlns:a16="http://schemas.microsoft.com/office/drawing/2014/main" id="{04DD7231-8034-1A42-8E90-179852C1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494" y="2980666"/>
            <a:ext cx="6069012"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4">
            <a:extLst>
              <a:ext uri="{FF2B5EF4-FFF2-40B4-BE49-F238E27FC236}">
                <a16:creationId xmlns:a16="http://schemas.microsoft.com/office/drawing/2014/main" id="{611F764D-EBCE-074A-BC36-BF5B2A3169A4}"/>
              </a:ext>
            </a:extLst>
          </p:cNvPr>
          <p:cNvSpPr>
            <a:spLocks noChangeArrowheads="1"/>
          </p:cNvSpPr>
          <p:nvPr/>
        </p:nvSpPr>
        <p:spPr bwMode="auto">
          <a:xfrm>
            <a:off x="8030046" y="4703392"/>
            <a:ext cx="719137" cy="695325"/>
          </a:xfrm>
          <a:prstGeom prst="rect">
            <a:avLst/>
          </a:prstGeom>
          <a:noFill/>
          <a:ln w="635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endParaRPr lang="en-US" altLang="zh-CN" sz="1800" b="0">
              <a:ea typeface="宋体" panose="02010600030101010101" pitchFamily="2" charset="-122"/>
            </a:endParaRPr>
          </a:p>
        </p:txBody>
      </p:sp>
    </p:spTree>
    <p:extLst>
      <p:ext uri="{BB962C8B-B14F-4D97-AF65-F5344CB8AC3E}">
        <p14:creationId xmlns:p14="http://schemas.microsoft.com/office/powerpoint/2010/main" val="4143000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案例</a:t>
            </a:r>
          </a:p>
        </p:txBody>
      </p:sp>
      <p:sp>
        <p:nvSpPr>
          <p:cNvPr id="3" name="文本框 2">
            <a:extLst>
              <a:ext uri="{FF2B5EF4-FFF2-40B4-BE49-F238E27FC236}">
                <a16:creationId xmlns:a16="http://schemas.microsoft.com/office/drawing/2014/main" id="{F095A369-630D-5141-B42D-67C31AE554F2}"/>
              </a:ext>
            </a:extLst>
          </p:cNvPr>
          <p:cNvSpPr txBox="1"/>
          <p:nvPr/>
        </p:nvSpPr>
        <p:spPr>
          <a:xfrm>
            <a:off x="-409074" y="3886200"/>
            <a:ext cx="184731" cy="369332"/>
          </a:xfrm>
          <a:prstGeom prst="rect">
            <a:avLst/>
          </a:prstGeom>
          <a:noFill/>
        </p:spPr>
        <p:txBody>
          <a:bodyPr wrap="none" rtlCol="0">
            <a:spAutoFit/>
          </a:bodyPr>
          <a:lstStyle/>
          <a:p>
            <a:endParaRPr kumimoji="1" lang="zh-CN" altLang="en-US" dirty="0"/>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吃豆人</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0" name="Picture 2">
            <a:extLst>
              <a:ext uri="{FF2B5EF4-FFF2-40B4-BE49-F238E27FC236}">
                <a16:creationId xmlns:a16="http://schemas.microsoft.com/office/drawing/2014/main" id="{ACDC0E1B-1921-AC43-B914-8478FDC19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881" y="292331"/>
            <a:ext cx="5518865" cy="595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817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案例</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大富翁</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5">
            <a:extLst>
              <a:ext uri="{FF2B5EF4-FFF2-40B4-BE49-F238E27FC236}">
                <a16:creationId xmlns:a16="http://schemas.microsoft.com/office/drawing/2014/main" id="{107AA4B6-8EEC-5149-ACDC-E40B9F812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463" y="1742937"/>
            <a:ext cx="8393781" cy="45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368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E62C442-87FC-5BAA-AC9D-1037E2F9E0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任意多边形: 形状 46">
            <a:extLst>
              <a:ext uri="{FF2B5EF4-FFF2-40B4-BE49-F238E27FC236}">
                <a16:creationId xmlns:a16="http://schemas.microsoft.com/office/drawing/2014/main" id="{A1EB61E7-A83A-38CF-D087-3AAC981CAEDF}"/>
              </a:ext>
            </a:extLst>
          </p:cNvPr>
          <p:cNvSpPr/>
          <p:nvPr/>
        </p:nvSpPr>
        <p:spPr>
          <a:xfrm rot="1142546">
            <a:off x="-326889" y="-1890663"/>
            <a:ext cx="12808246" cy="7823720"/>
          </a:xfrm>
          <a:custGeom>
            <a:avLst/>
            <a:gdLst>
              <a:gd name="connsiteX0" fmla="*/ 1193360 w 12808246"/>
              <a:gd name="connsiteY0" fmla="*/ 7441523 h 7823720"/>
              <a:gd name="connsiteX1" fmla="*/ 12736186 w 12808246"/>
              <a:gd name="connsiteY1" fmla="*/ 3457445 h 7823720"/>
              <a:gd name="connsiteX2" fmla="*/ 12808246 w 12808246"/>
              <a:gd name="connsiteY2" fmla="*/ 3666220 h 7823720"/>
              <a:gd name="connsiteX3" fmla="*/ 12721957 w 12808246"/>
              <a:gd name="connsiteY3" fmla="*/ 3862392 h 7823720"/>
              <a:gd name="connsiteX4" fmla="*/ 4121178 w 12808246"/>
              <a:gd name="connsiteY4" fmla="*/ 7823720 h 7823720"/>
              <a:gd name="connsiteX5" fmla="*/ 1297069 w 12808246"/>
              <a:gd name="connsiteY5" fmla="*/ 7543759 h 7823720"/>
              <a:gd name="connsiteX6" fmla="*/ 1222951 w 12808246"/>
              <a:gd name="connsiteY6" fmla="*/ 7527255 h 7823720"/>
              <a:gd name="connsiteX7" fmla="*/ 493130 w 12808246"/>
              <a:gd name="connsiteY7" fmla="*/ 5412793 h 7823720"/>
              <a:gd name="connsiteX8" fmla="*/ 12621752 w 12808246"/>
              <a:gd name="connsiteY8" fmla="*/ 3125902 h 7823720"/>
              <a:gd name="connsiteX9" fmla="*/ 12736186 w 12808246"/>
              <a:gd name="connsiteY9" fmla="*/ 3457444 h 7823720"/>
              <a:gd name="connsiteX10" fmla="*/ 1193359 w 12808246"/>
              <a:gd name="connsiteY10" fmla="*/ 7441523 h 7823720"/>
              <a:gd name="connsiteX11" fmla="*/ 0 w 12808246"/>
              <a:gd name="connsiteY11" fmla="*/ 3984078 h 7823720"/>
              <a:gd name="connsiteX12" fmla="*/ 11542827 w 12808246"/>
              <a:gd name="connsiteY12" fmla="*/ 0 h 7823720"/>
              <a:gd name="connsiteX13" fmla="*/ 12621752 w 12808246"/>
              <a:gd name="connsiteY13" fmla="*/ 3125902 h 7823720"/>
              <a:gd name="connsiteX14" fmla="*/ 493130 w 12808246"/>
              <a:gd name="connsiteY14" fmla="*/ 5412792 h 782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08246" h="7823720">
                <a:moveTo>
                  <a:pt x="1193360" y="7441523"/>
                </a:moveTo>
                <a:lnTo>
                  <a:pt x="12736186" y="3457445"/>
                </a:lnTo>
                <a:lnTo>
                  <a:pt x="12808246" y="3666220"/>
                </a:lnTo>
                <a:lnTo>
                  <a:pt x="12721957" y="3862392"/>
                </a:lnTo>
                <a:cubicBezTo>
                  <a:pt x="11624063" y="6152650"/>
                  <a:pt x="8188891" y="7823720"/>
                  <a:pt x="4121178" y="7823720"/>
                </a:cubicBezTo>
                <a:cubicBezTo>
                  <a:pt x="3134480" y="7823720"/>
                  <a:pt x="2185000" y="7725395"/>
                  <a:pt x="1297069" y="7543759"/>
                </a:cubicBezTo>
                <a:lnTo>
                  <a:pt x="1222951" y="7527255"/>
                </a:lnTo>
                <a:close/>
                <a:moveTo>
                  <a:pt x="493130" y="5412793"/>
                </a:moveTo>
                <a:lnTo>
                  <a:pt x="12621752" y="3125902"/>
                </a:lnTo>
                <a:lnTo>
                  <a:pt x="12736186" y="3457444"/>
                </a:lnTo>
                <a:lnTo>
                  <a:pt x="1193359" y="7441523"/>
                </a:lnTo>
                <a:close/>
                <a:moveTo>
                  <a:pt x="0" y="3984078"/>
                </a:moveTo>
                <a:lnTo>
                  <a:pt x="11542827" y="0"/>
                </a:lnTo>
                <a:lnTo>
                  <a:pt x="12621752" y="3125902"/>
                </a:lnTo>
                <a:lnTo>
                  <a:pt x="493130" y="5412792"/>
                </a:lnTo>
                <a:close/>
              </a:path>
            </a:pathLst>
          </a:custGeom>
          <a:gradFill flip="none" rotWithShape="1">
            <a:gsLst>
              <a:gs pos="0">
                <a:schemeClr val="bg1">
                  <a:alpha val="76000"/>
                </a:schemeClr>
              </a:gs>
              <a:gs pos="99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a:extLst>
              <a:ext uri="{FF2B5EF4-FFF2-40B4-BE49-F238E27FC236}">
                <a16:creationId xmlns:a16="http://schemas.microsoft.com/office/drawing/2014/main" id="{1A4DC358-C8C9-ABDD-AA15-DDE9915D941C}"/>
              </a:ext>
            </a:extLst>
          </p:cNvPr>
          <p:cNvSpPr/>
          <p:nvPr/>
        </p:nvSpPr>
        <p:spPr>
          <a:xfrm rot="1142546">
            <a:off x="-247963" y="1870994"/>
            <a:ext cx="12650396" cy="7043427"/>
          </a:xfrm>
          <a:custGeom>
            <a:avLst/>
            <a:gdLst>
              <a:gd name="connsiteX0" fmla="*/ 0 w 12650396"/>
              <a:gd name="connsiteY0" fmla="*/ 3886708 h 7043427"/>
              <a:gd name="connsiteX1" fmla="*/ 74118 w 12650396"/>
              <a:gd name="connsiteY1" fmla="*/ 3903212 h 7043427"/>
              <a:gd name="connsiteX2" fmla="*/ 2898227 w 12650396"/>
              <a:gd name="connsiteY2" fmla="*/ 4183173 h 7043427"/>
              <a:gd name="connsiteX3" fmla="*/ 11499006 w 12650396"/>
              <a:gd name="connsiteY3" fmla="*/ 221845 h 7043427"/>
              <a:gd name="connsiteX4" fmla="*/ 11596588 w 12650396"/>
              <a:gd name="connsiteY4" fmla="*/ 0 h 7043427"/>
              <a:gd name="connsiteX5" fmla="*/ 12650396 w 12650396"/>
              <a:gd name="connsiteY5" fmla="*/ 3053133 h 7043427"/>
              <a:gd name="connsiteX6" fmla="*/ 1089562 w 12650396"/>
              <a:gd name="connsiteY6" fmla="*/ 7043427 h 7043427"/>
              <a:gd name="connsiteX7" fmla="*/ 0 w 12650396"/>
              <a:gd name="connsiteY7" fmla="*/ 3886708 h 70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396" h="7043427">
                <a:moveTo>
                  <a:pt x="0" y="3886708"/>
                </a:moveTo>
                <a:lnTo>
                  <a:pt x="74118" y="3903212"/>
                </a:lnTo>
                <a:cubicBezTo>
                  <a:pt x="962049" y="4084848"/>
                  <a:pt x="1911529" y="4183173"/>
                  <a:pt x="2898227" y="4183173"/>
                </a:cubicBezTo>
                <a:cubicBezTo>
                  <a:pt x="6965940" y="4183173"/>
                  <a:pt x="10401112" y="2512103"/>
                  <a:pt x="11499006" y="221845"/>
                </a:cubicBezTo>
                <a:lnTo>
                  <a:pt x="11596588" y="0"/>
                </a:lnTo>
                <a:lnTo>
                  <a:pt x="12650396" y="3053133"/>
                </a:lnTo>
                <a:lnTo>
                  <a:pt x="1089562" y="7043427"/>
                </a:lnTo>
                <a:lnTo>
                  <a:pt x="0" y="3886708"/>
                </a:lnTo>
                <a:close/>
              </a:path>
            </a:pathLst>
          </a:custGeom>
          <a:solidFill>
            <a:srgbClr val="DD6D2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a:extLst>
              <a:ext uri="{FF2B5EF4-FFF2-40B4-BE49-F238E27FC236}">
                <a16:creationId xmlns:a16="http://schemas.microsoft.com/office/drawing/2014/main" id="{D297DCF8-EDF4-0A7F-F315-496B03546FF6}"/>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51" name="文本框 50">
            <a:extLst>
              <a:ext uri="{FF2B5EF4-FFF2-40B4-BE49-F238E27FC236}">
                <a16:creationId xmlns:a16="http://schemas.microsoft.com/office/drawing/2014/main" id="{49900BD3-8F08-FE45-136D-48F9B4FF780B}"/>
              </a:ext>
            </a:extLst>
          </p:cNvPr>
          <p:cNvSpPr txBox="1"/>
          <p:nvPr/>
        </p:nvSpPr>
        <p:spPr>
          <a:xfrm>
            <a:off x="547549" y="3177384"/>
            <a:ext cx="11096896" cy="1569660"/>
          </a:xfrm>
          <a:prstGeom prst="rect">
            <a:avLst/>
          </a:prstGeom>
          <a:noFill/>
        </p:spPr>
        <p:txBody>
          <a:bodyPr wrap="square">
            <a:spAutoFit/>
          </a:bodyPr>
          <a:lstStyle/>
          <a:p>
            <a:pPr algn="dist"/>
            <a:r>
              <a:rPr lang="zh-CN" altLang="en-US" sz="9600" dirty="0">
                <a:solidFill>
                  <a:schemeClr val="bg1">
                    <a:alpha val="26000"/>
                  </a:schemeClr>
                </a:solidFill>
              </a:rPr>
              <a:t>cultural tradition</a:t>
            </a:r>
          </a:p>
        </p:txBody>
      </p:sp>
      <p:sp>
        <p:nvSpPr>
          <p:cNvPr id="52" name="文本框 51">
            <a:extLst>
              <a:ext uri="{FF2B5EF4-FFF2-40B4-BE49-F238E27FC236}">
                <a16:creationId xmlns:a16="http://schemas.microsoft.com/office/drawing/2014/main" id="{DCCF0B39-8EED-9B1E-5187-7FB9E88ACCA4}"/>
              </a:ext>
            </a:extLst>
          </p:cNvPr>
          <p:cNvSpPr txBox="1"/>
          <p:nvPr/>
        </p:nvSpPr>
        <p:spPr>
          <a:xfrm>
            <a:off x="4547337" y="2461147"/>
            <a:ext cx="5442969" cy="1069780"/>
          </a:xfrm>
          <a:prstGeom prst="rect">
            <a:avLst/>
          </a:prstGeom>
          <a:noFill/>
        </p:spPr>
        <p:txBody>
          <a:bodyPr wrap="square">
            <a:spAutoFit/>
          </a:bodyPr>
          <a:lstStyle/>
          <a:p>
            <a:pPr algn="dist">
              <a:lnSpc>
                <a:spcPct val="150000"/>
              </a:lnSpc>
            </a:pPr>
            <a:r>
              <a:rPr lang="en" altLang="zh-CN" sz="4800" dirty="0">
                <a:solidFill>
                  <a:srgbClr val="DD6D21"/>
                </a:solidFill>
                <a:latin typeface="庞门正道粗书体" panose="02010600030101010101" pitchFamily="2" charset="-122"/>
                <a:ea typeface="庞门正道粗书体" panose="02010600030101010101" pitchFamily="2" charset="-122"/>
              </a:rPr>
              <a:t>Machinations</a:t>
            </a:r>
            <a:r>
              <a:rPr lang="zh-CN" altLang="en-US" sz="4800" dirty="0">
                <a:solidFill>
                  <a:srgbClr val="DD6D21"/>
                </a:solidFill>
                <a:latin typeface="庞门正道粗书体" panose="02010600030101010101" pitchFamily="2" charset="-122"/>
                <a:ea typeface="庞门正道粗书体" panose="02010600030101010101" pitchFamily="2" charset="-122"/>
              </a:rPr>
              <a:t>高阶</a:t>
            </a:r>
            <a:endParaRPr lang="zh-CN" altLang="en-US" sz="8800" dirty="0">
              <a:solidFill>
                <a:srgbClr val="DD6D21"/>
              </a:solidFill>
              <a:latin typeface="庞门正道粗书体" panose="02010600030101010101" pitchFamily="2" charset="-122"/>
              <a:ea typeface="庞门正道粗书体" panose="02010600030101010101" pitchFamily="2" charset="-122"/>
            </a:endParaRPr>
          </a:p>
        </p:txBody>
      </p:sp>
      <p:sp>
        <p:nvSpPr>
          <p:cNvPr id="53" name="椭圆 52">
            <a:extLst>
              <a:ext uri="{FF2B5EF4-FFF2-40B4-BE49-F238E27FC236}">
                <a16:creationId xmlns:a16="http://schemas.microsoft.com/office/drawing/2014/main" id="{2566D02F-8222-A9D3-DD01-8A0FDD46A49A}"/>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22DF72EB-5145-A0E7-C888-B7AAEAC99F47}"/>
              </a:ext>
            </a:extLst>
          </p:cNvPr>
          <p:cNvSpPr txBox="1"/>
          <p:nvPr/>
        </p:nvSpPr>
        <p:spPr>
          <a:xfrm>
            <a:off x="3271410" y="1878490"/>
            <a:ext cx="995654" cy="2123658"/>
          </a:xfrm>
          <a:prstGeom prst="rect">
            <a:avLst/>
          </a:prstGeom>
          <a:noFill/>
        </p:spPr>
        <p:txBody>
          <a:bodyPr wrap="square">
            <a:spAutoFit/>
          </a:bodyPr>
          <a:lstStyle/>
          <a:p>
            <a:pPr algn="just">
              <a:lnSpc>
                <a:spcPct val="150000"/>
              </a:lnSpc>
            </a:pPr>
            <a:r>
              <a:rPr lang="en-US" altLang="zh-CN"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55" name="图片 54">
            <a:extLst>
              <a:ext uri="{FF2B5EF4-FFF2-40B4-BE49-F238E27FC236}">
                <a16:creationId xmlns:a16="http://schemas.microsoft.com/office/drawing/2014/main" id="{B836C2CB-0782-D398-7B23-7F16210F2E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56" name="图片 55">
            <a:extLst>
              <a:ext uri="{FF2B5EF4-FFF2-40B4-BE49-F238E27FC236}">
                <a16:creationId xmlns:a16="http://schemas.microsoft.com/office/drawing/2014/main" id="{6D36DC8E-3812-2608-585C-FB11285E90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57" name="图片 56">
            <a:extLst>
              <a:ext uri="{FF2B5EF4-FFF2-40B4-BE49-F238E27FC236}">
                <a16:creationId xmlns:a16="http://schemas.microsoft.com/office/drawing/2014/main" id="{ED777B7C-8D6A-C00F-AAB1-36374C96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58" name="图片 57">
            <a:extLst>
              <a:ext uri="{FF2B5EF4-FFF2-40B4-BE49-F238E27FC236}">
                <a16:creationId xmlns:a16="http://schemas.microsoft.com/office/drawing/2014/main" id="{28D420F8-B35A-A8AE-930D-F245B28AF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59" name="图片 58">
            <a:extLst>
              <a:ext uri="{FF2B5EF4-FFF2-40B4-BE49-F238E27FC236}">
                <a16:creationId xmlns:a16="http://schemas.microsoft.com/office/drawing/2014/main" id="{ED6308DB-37DC-1BD7-D8D7-CE246C63A8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1" name="Picture 2">
            <a:extLst>
              <a:ext uri="{FF2B5EF4-FFF2-40B4-BE49-F238E27FC236}">
                <a16:creationId xmlns:a16="http://schemas.microsoft.com/office/drawing/2014/main" id="{D0A0B931-7D53-4429-B91A-71E05F9842AB}"/>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3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忽略左图的</a:t>
            </a:r>
            <a:r>
              <a:rPr lang="en" altLang="zh-CN" dirty="0"/>
              <a:t>Pass Go Grid</a:t>
            </a:r>
            <a:r>
              <a:rPr lang="zh-CN" altLang="en-US" dirty="0"/>
              <a:t>来源和</a:t>
            </a:r>
            <a:r>
              <a:rPr lang="en" altLang="zh-CN" dirty="0"/>
              <a:t>Pay Rent</a:t>
            </a:r>
            <a:r>
              <a:rPr lang="zh-CN" altLang="en-US" dirty="0"/>
              <a:t>消耗器，并逆时针旋转</a:t>
            </a:r>
            <a:r>
              <a:rPr lang="en-US" altLang="zh-CN" dirty="0"/>
              <a:t>90</a:t>
            </a:r>
            <a:r>
              <a:rPr lang="zh-CN" altLang="en-US" dirty="0"/>
              <a:t>度后，与右图反馈循环实质性相同</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5" name="Picture 7">
            <a:extLst>
              <a:ext uri="{FF2B5EF4-FFF2-40B4-BE49-F238E27FC236}">
                <a16:creationId xmlns:a16="http://schemas.microsoft.com/office/drawing/2014/main" id="{20B9385E-EA5A-0D4C-A416-FEE8A29D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106" y="2941639"/>
            <a:ext cx="3095329"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BE429A64-6068-2C4C-AE7D-AE30AB8F1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684" y="2941639"/>
            <a:ext cx="290512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4">
            <a:extLst>
              <a:ext uri="{FF2B5EF4-FFF2-40B4-BE49-F238E27FC236}">
                <a16:creationId xmlns:a16="http://schemas.microsoft.com/office/drawing/2014/main" id="{E18E8DD9-9CEF-D44A-9868-FFBF7ABD7670}"/>
              </a:ext>
            </a:extLst>
          </p:cNvPr>
          <p:cNvSpPr txBox="1">
            <a:spLocks noChangeArrowheads="1"/>
          </p:cNvSpPr>
          <p:nvPr/>
        </p:nvSpPr>
        <p:spPr bwMode="auto">
          <a:xfrm>
            <a:off x="3142300" y="5030100"/>
            <a:ext cx="19543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b="0" i="0"/>
              <a:t>Fig 7.1 Monopoly</a:t>
            </a:r>
            <a:endParaRPr lang="zh-CN" altLang="en-US" b="0" i="0"/>
          </a:p>
        </p:txBody>
      </p:sp>
      <p:sp>
        <p:nvSpPr>
          <p:cNvPr id="9" name="TextBox 4">
            <a:extLst>
              <a:ext uri="{FF2B5EF4-FFF2-40B4-BE49-F238E27FC236}">
                <a16:creationId xmlns:a16="http://schemas.microsoft.com/office/drawing/2014/main" id="{984BF8AB-F94D-E045-9365-B2D2A0860C58}"/>
              </a:ext>
            </a:extLst>
          </p:cNvPr>
          <p:cNvSpPr txBox="1">
            <a:spLocks noChangeArrowheads="1"/>
          </p:cNvSpPr>
          <p:nvPr/>
        </p:nvSpPr>
        <p:spPr bwMode="auto">
          <a:xfrm>
            <a:off x="6517201" y="5030100"/>
            <a:ext cx="3014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b="0" i="0"/>
              <a:t>Fig 7.2 The harvester game</a:t>
            </a:r>
            <a:endParaRPr lang="zh-CN" altLang="en-US" b="0" i="0"/>
          </a:p>
        </p:txBody>
      </p:sp>
    </p:spTree>
    <p:extLst>
      <p:ext uri="{BB962C8B-B14F-4D97-AF65-F5344CB8AC3E}">
        <p14:creationId xmlns:p14="http://schemas.microsoft.com/office/powerpoint/2010/main" val="914543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类型：引擎</a:t>
            </a:r>
          </a:p>
          <a:p>
            <a:pPr lvl="1"/>
            <a:r>
              <a:rPr lang="zh-CN" altLang="en-US" dirty="0"/>
              <a:t>引擎能够生产 资源，这些资源可能是游戏中其他某些机制所必需的</a:t>
            </a:r>
          </a:p>
          <a:p>
            <a:pPr lvl="1"/>
            <a:r>
              <a:rPr lang="zh-CN" altLang="en-US" dirty="0">
                <a:solidFill>
                  <a:srgbClr val="DD6D21"/>
                </a:solidFill>
              </a:rPr>
              <a:t>静态引擎</a:t>
            </a:r>
            <a:r>
              <a:rPr lang="zh-CN" altLang="en-US" dirty="0"/>
              <a:t>随时间推移而产生出平稳流动的资源，供玩家在玩游戏时消费或采集</a:t>
            </a:r>
          </a:p>
          <a:p>
            <a:pPr lvl="1"/>
            <a:r>
              <a:rPr lang="zh-CN" altLang="en-US" dirty="0">
                <a:solidFill>
                  <a:srgbClr val="DD6D21"/>
                </a:solidFill>
              </a:rPr>
              <a:t>动态引擎</a:t>
            </a:r>
            <a:r>
              <a:rPr lang="zh-CN" altLang="en-US" dirty="0"/>
              <a:t>产生资源的速率是可调整的</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3" name="组合 2">
            <a:extLst>
              <a:ext uri="{FF2B5EF4-FFF2-40B4-BE49-F238E27FC236}">
                <a16:creationId xmlns:a16="http://schemas.microsoft.com/office/drawing/2014/main" id="{50496670-AAA0-D541-B0F6-279FC8DEBA17}"/>
              </a:ext>
            </a:extLst>
          </p:cNvPr>
          <p:cNvGrpSpPr/>
          <p:nvPr/>
        </p:nvGrpSpPr>
        <p:grpSpPr>
          <a:xfrm>
            <a:off x="2363011" y="3758890"/>
            <a:ext cx="7677254" cy="2584036"/>
            <a:chOff x="2675527" y="3851488"/>
            <a:chExt cx="6585299" cy="2216502"/>
          </a:xfrm>
        </p:grpSpPr>
        <p:pic>
          <p:nvPicPr>
            <p:cNvPr id="10" name="Picture 6">
              <a:extLst>
                <a:ext uri="{FF2B5EF4-FFF2-40B4-BE49-F238E27FC236}">
                  <a16:creationId xmlns:a16="http://schemas.microsoft.com/office/drawing/2014/main" id="{7A10CE9A-BE0E-5047-95FE-5BD69AD4D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527" y="3851488"/>
              <a:ext cx="3479998" cy="221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CE1FFF88-127D-384F-AA87-778D1D1A2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936" y="3851488"/>
              <a:ext cx="2912890" cy="221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55840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类型：引擎</a:t>
            </a:r>
          </a:p>
          <a:p>
            <a:pPr lvl="1"/>
            <a:r>
              <a:rPr lang="zh-CN" altLang="en-US" dirty="0"/>
              <a:t>将两个转换器组成一个循环结构，就能产生出富余资源，这就是一个</a:t>
            </a:r>
            <a:r>
              <a:rPr lang="zh-CN" altLang="en-US" dirty="0">
                <a:solidFill>
                  <a:srgbClr val="DD6D21"/>
                </a:solidFill>
              </a:rPr>
              <a:t>转换引擎</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文本框 6">
            <a:extLst>
              <a:ext uri="{FF2B5EF4-FFF2-40B4-BE49-F238E27FC236}">
                <a16:creationId xmlns:a16="http://schemas.microsoft.com/office/drawing/2014/main" id="{E1068470-3716-7042-A0B3-794C9903AE36}"/>
              </a:ext>
            </a:extLst>
          </p:cNvPr>
          <p:cNvSpPr txBox="1"/>
          <p:nvPr/>
        </p:nvSpPr>
        <p:spPr>
          <a:xfrm>
            <a:off x="-157655" y="3520966"/>
            <a:ext cx="184731" cy="369332"/>
          </a:xfrm>
          <a:prstGeom prst="rect">
            <a:avLst/>
          </a:prstGeom>
          <a:noFill/>
        </p:spPr>
        <p:txBody>
          <a:bodyPr wrap="none" rtlCol="0">
            <a:spAutoFit/>
          </a:bodyPr>
          <a:lstStyle/>
          <a:p>
            <a:endParaRPr kumimoji="1" lang="zh-CN" altLang="en-US" dirty="0"/>
          </a:p>
        </p:txBody>
      </p:sp>
      <p:pic>
        <p:nvPicPr>
          <p:cNvPr id="8" name="Picture 5">
            <a:extLst>
              <a:ext uri="{FF2B5EF4-FFF2-40B4-BE49-F238E27FC236}">
                <a16:creationId xmlns:a16="http://schemas.microsoft.com/office/drawing/2014/main" id="{83F655C9-B030-D343-B294-4D64FB0C3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630" y="2754420"/>
            <a:ext cx="412086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4304046-B6A1-D34D-873F-2E22121A727D}"/>
              </a:ext>
            </a:extLst>
          </p:cNvPr>
          <p:cNvSpPr/>
          <p:nvPr/>
        </p:nvSpPr>
        <p:spPr>
          <a:xfrm>
            <a:off x="2051499" y="3429000"/>
            <a:ext cx="3144468" cy="2862322"/>
          </a:xfrm>
          <a:prstGeom prst="rect">
            <a:avLst/>
          </a:prstGeom>
        </p:spPr>
        <p:txBody>
          <a:bodyPr wrap="square">
            <a:spAutoFit/>
          </a:bodyPr>
          <a:lstStyle/>
          <a:p>
            <a:r>
              <a:rPr lang="zh-CN" altLang="en-US" sz="2000" dirty="0"/>
              <a:t>该模式适用于</a:t>
            </a:r>
            <a:r>
              <a:rPr lang="en-US" altLang="zh-CN" sz="2000" dirty="0"/>
              <a:t>:</a:t>
            </a:r>
          </a:p>
          <a:p>
            <a:pPr marL="342900" indent="-342900">
              <a:buFont typeface="Arial" panose="020B0604020202020204" pitchFamily="34" charset="0"/>
              <a:buChar char="•"/>
            </a:pPr>
            <a:r>
              <a:rPr lang="zh-CN" altLang="en-US" sz="2000" dirty="0"/>
              <a:t>希望创建出一个更加复杂的机制，使其为玩家提供比静态引擎和动态引擎更多的资源</a:t>
            </a:r>
            <a:endParaRPr lang="en-US" altLang="zh-CN" sz="2000" dirty="0"/>
          </a:p>
          <a:p>
            <a:pPr marL="342900" indent="-342900">
              <a:buFont typeface="Arial" panose="020B0604020202020204" pitchFamily="34" charset="0"/>
              <a:buChar char="•"/>
            </a:pPr>
            <a:r>
              <a:rPr lang="zh-CN" altLang="en-US" sz="2000" dirty="0"/>
              <a:t>需要通过多种途径、利用多种机制来对驱动这个引擎的反馈循环的面貌进行调节</a:t>
            </a:r>
          </a:p>
        </p:txBody>
      </p:sp>
    </p:spTree>
    <p:extLst>
      <p:ext uri="{BB962C8B-B14F-4D97-AF65-F5344CB8AC3E}">
        <p14:creationId xmlns:p14="http://schemas.microsoft.com/office/powerpoint/2010/main" val="1235850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类型：引擎</a:t>
            </a:r>
          </a:p>
          <a:p>
            <a:pPr lvl="1"/>
            <a:r>
              <a:rPr lang="zh-CN" altLang="en-US" dirty="0"/>
              <a:t>在</a:t>
            </a:r>
            <a:r>
              <a:rPr lang="zh-CN" altLang="en-US" dirty="0">
                <a:solidFill>
                  <a:srgbClr val="DD6D21"/>
                </a:solidFill>
              </a:rPr>
              <a:t>引擎构建</a:t>
            </a:r>
            <a:r>
              <a:rPr lang="zh-CN" altLang="en-US" dirty="0"/>
              <a:t>模式下，游戏可玩性很大程度上在于玩家自行建设并调整一个引擎，使资源稳定流动</a:t>
            </a:r>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文本框 6">
            <a:extLst>
              <a:ext uri="{FF2B5EF4-FFF2-40B4-BE49-F238E27FC236}">
                <a16:creationId xmlns:a16="http://schemas.microsoft.com/office/drawing/2014/main" id="{E1068470-3716-7042-A0B3-794C9903AE36}"/>
              </a:ext>
            </a:extLst>
          </p:cNvPr>
          <p:cNvSpPr txBox="1"/>
          <p:nvPr/>
        </p:nvSpPr>
        <p:spPr>
          <a:xfrm>
            <a:off x="-157655" y="3520966"/>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id="{714F3881-BE8D-7C42-811A-AA48ED07A138}"/>
              </a:ext>
            </a:extLst>
          </p:cNvPr>
          <p:cNvSpPr txBox="1"/>
          <p:nvPr/>
        </p:nvSpPr>
        <p:spPr>
          <a:xfrm>
            <a:off x="814618" y="3630551"/>
            <a:ext cx="184731" cy="369332"/>
          </a:xfrm>
          <a:prstGeom prst="rect">
            <a:avLst/>
          </a:prstGeom>
          <a:noFill/>
        </p:spPr>
        <p:txBody>
          <a:bodyPr wrap="none" rtlCol="0">
            <a:spAutoFit/>
          </a:bodyPr>
          <a:lstStyle/>
          <a:p>
            <a:endParaRPr kumimoji="1" lang="zh-CN" altLang="en-US" dirty="0"/>
          </a:p>
        </p:txBody>
      </p:sp>
      <p:sp>
        <p:nvSpPr>
          <p:cNvPr id="11" name="矩形 10">
            <a:extLst>
              <a:ext uri="{FF2B5EF4-FFF2-40B4-BE49-F238E27FC236}">
                <a16:creationId xmlns:a16="http://schemas.microsoft.com/office/drawing/2014/main" id="{7CE29189-91E2-9240-8E87-780508690474}"/>
              </a:ext>
            </a:extLst>
          </p:cNvPr>
          <p:cNvSpPr/>
          <p:nvPr/>
        </p:nvSpPr>
        <p:spPr>
          <a:xfrm>
            <a:off x="6380898" y="3999883"/>
            <a:ext cx="6552728" cy="1015663"/>
          </a:xfrm>
          <a:prstGeom prst="rect">
            <a:avLst/>
          </a:prstGeom>
        </p:spPr>
        <p:txBody>
          <a:bodyPr wrap="square">
            <a:spAutoFit/>
          </a:bodyPr>
          <a:lstStyle/>
          <a:p>
            <a:r>
              <a:rPr lang="zh-CN" altLang="en-US" sz="2000" dirty="0"/>
              <a:t>该模式适用于</a:t>
            </a:r>
            <a:r>
              <a:rPr lang="en-US" altLang="zh-CN" sz="2000" dirty="0"/>
              <a:t>:</a:t>
            </a:r>
          </a:p>
          <a:p>
            <a:pPr marL="342900" indent="-342900">
              <a:buFont typeface="Arial" panose="020B0604020202020204" pitchFamily="34" charset="0"/>
              <a:buChar char="•"/>
            </a:pPr>
            <a:r>
              <a:rPr lang="zh-CN" altLang="en-US" sz="2000" dirty="0"/>
              <a:t>想要创造一个以建设活动为重点的游戏</a:t>
            </a:r>
            <a:endParaRPr lang="en-US" altLang="zh-CN" sz="2000" dirty="0"/>
          </a:p>
          <a:p>
            <a:pPr marL="342900" indent="-342900">
              <a:buFont typeface="Arial" panose="020B0604020202020204" pitchFamily="34" charset="0"/>
              <a:buChar char="•"/>
            </a:pPr>
            <a:r>
              <a:rPr lang="zh-CN" altLang="en-US" sz="2000" dirty="0"/>
              <a:t>想要创造一个着重于长期策略和规划的游戏</a:t>
            </a:r>
          </a:p>
        </p:txBody>
      </p:sp>
      <p:pic>
        <p:nvPicPr>
          <p:cNvPr id="12" name="Picture 5">
            <a:extLst>
              <a:ext uri="{FF2B5EF4-FFF2-40B4-BE49-F238E27FC236}">
                <a16:creationId xmlns:a16="http://schemas.microsoft.com/office/drawing/2014/main" id="{D7EC31FE-1857-8048-82B2-362655ED9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098" y="3232633"/>
            <a:ext cx="5089105" cy="294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04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grpSp>
        <p:nvGrpSpPr>
          <p:cNvPr id="6" name="组合 10">
            <a:extLst>
              <a:ext uri="{FF2B5EF4-FFF2-40B4-BE49-F238E27FC236}">
                <a16:creationId xmlns:a16="http://schemas.microsoft.com/office/drawing/2014/main" id="{A93A132A-597A-1245-A97A-C7B24E89561E}"/>
              </a:ext>
            </a:extLst>
          </p:cNvPr>
          <p:cNvGrpSpPr>
            <a:grpSpLocks/>
          </p:cNvGrpSpPr>
          <p:nvPr/>
        </p:nvGrpSpPr>
        <p:grpSpPr bwMode="auto">
          <a:xfrm>
            <a:off x="3988593" y="1904876"/>
            <a:ext cx="4214813" cy="3951288"/>
            <a:chOff x="3071008" y="2001034"/>
            <a:chExt cx="3429818" cy="3215504"/>
          </a:xfrm>
        </p:grpSpPr>
        <p:grpSp>
          <p:nvGrpSpPr>
            <p:cNvPr id="7" name="组合 5">
              <a:extLst>
                <a:ext uri="{FF2B5EF4-FFF2-40B4-BE49-F238E27FC236}">
                  <a16:creationId xmlns:a16="http://schemas.microsoft.com/office/drawing/2014/main" id="{418FD52E-942F-7C45-A109-DFB2D5C2A6B6}"/>
                </a:ext>
              </a:extLst>
            </p:cNvPr>
            <p:cNvGrpSpPr>
              <a:grpSpLocks/>
            </p:cNvGrpSpPr>
            <p:nvPr/>
          </p:nvGrpSpPr>
          <p:grpSpPr bwMode="auto">
            <a:xfrm rot="5400000">
              <a:off x="3115334" y="2385336"/>
              <a:ext cx="2786082" cy="2873147"/>
              <a:chOff x="2786050" y="3000372"/>
              <a:chExt cx="2286016" cy="2357454"/>
            </a:xfrm>
          </p:grpSpPr>
          <p:sp>
            <p:nvSpPr>
              <p:cNvPr id="10" name="直角三角形 9">
                <a:extLst>
                  <a:ext uri="{FF2B5EF4-FFF2-40B4-BE49-F238E27FC236}">
                    <a16:creationId xmlns:a16="http://schemas.microsoft.com/office/drawing/2014/main" id="{75D9F70F-BA2C-894E-BE73-CB44852B9539}"/>
                  </a:ext>
                </a:extLst>
              </p:cNvPr>
              <p:cNvSpPr/>
              <p:nvPr/>
            </p:nvSpPr>
            <p:spPr>
              <a:xfrm>
                <a:off x="2785869" y="3286243"/>
                <a:ext cx="2072317" cy="2071173"/>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p>
            </p:txBody>
          </p:sp>
          <p:sp>
            <p:nvSpPr>
              <p:cNvPr id="11" name="直角三角形 10">
                <a:extLst>
                  <a:ext uri="{FF2B5EF4-FFF2-40B4-BE49-F238E27FC236}">
                    <a16:creationId xmlns:a16="http://schemas.microsoft.com/office/drawing/2014/main" id="{F44D0035-7116-4343-9ABB-2AFAC9CA8589}"/>
                  </a:ext>
                </a:extLst>
              </p:cNvPr>
              <p:cNvSpPr/>
              <p:nvPr/>
            </p:nvSpPr>
            <p:spPr>
              <a:xfrm rot="10800000">
                <a:off x="2999991" y="3000052"/>
                <a:ext cx="2072317" cy="2071173"/>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p>
            </p:txBody>
          </p:sp>
        </p:grpSp>
        <p:cxnSp>
          <p:nvCxnSpPr>
            <p:cNvPr id="8" name="直接箭头连接符 5">
              <a:extLst>
                <a:ext uri="{FF2B5EF4-FFF2-40B4-BE49-F238E27FC236}">
                  <a16:creationId xmlns:a16="http://schemas.microsoft.com/office/drawing/2014/main" id="{202B977D-5DFB-1549-BA7E-174412A4D214}"/>
                </a:ext>
              </a:extLst>
            </p:cNvPr>
            <p:cNvCxnSpPr/>
            <p:nvPr/>
          </p:nvCxnSpPr>
          <p:spPr>
            <a:xfrm>
              <a:off x="3072300" y="5215246"/>
              <a:ext cx="3428526"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6">
              <a:extLst>
                <a:ext uri="{FF2B5EF4-FFF2-40B4-BE49-F238E27FC236}">
                  <a16:creationId xmlns:a16="http://schemas.microsoft.com/office/drawing/2014/main" id="{AC979E56-FDFF-0448-9C92-16C62CB29159}"/>
                </a:ext>
              </a:extLst>
            </p:cNvPr>
            <p:cNvCxnSpPr/>
            <p:nvPr/>
          </p:nvCxnSpPr>
          <p:spPr>
            <a:xfrm rot="5400000" flipH="1" flipV="1">
              <a:off x="1464548" y="3607494"/>
              <a:ext cx="3214212"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16F9DB6-504F-F24D-94E1-6C03E17E2B29}"/>
              </a:ext>
            </a:extLst>
          </p:cNvPr>
          <p:cNvSpPr txBox="1">
            <a:spLocks noChangeArrowheads="1"/>
          </p:cNvSpPr>
          <p:nvPr/>
        </p:nvSpPr>
        <p:spPr bwMode="auto">
          <a:xfrm rot="18900000">
            <a:off x="5310981" y="4074989"/>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涨潮</a:t>
            </a:r>
          </a:p>
        </p:txBody>
      </p:sp>
      <p:sp>
        <p:nvSpPr>
          <p:cNvPr id="13" name="TextBox 12">
            <a:extLst>
              <a:ext uri="{FF2B5EF4-FFF2-40B4-BE49-F238E27FC236}">
                <a16:creationId xmlns:a16="http://schemas.microsoft.com/office/drawing/2014/main" id="{70B63C8E-9863-B445-ABF3-48AE5F0289FD}"/>
              </a:ext>
            </a:extLst>
          </p:cNvPr>
          <p:cNvSpPr txBox="1">
            <a:spLocks noChangeArrowheads="1"/>
          </p:cNvSpPr>
          <p:nvPr/>
        </p:nvSpPr>
        <p:spPr bwMode="auto">
          <a:xfrm>
            <a:off x="4488656" y="3333626"/>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焦虑</a:t>
            </a:r>
          </a:p>
        </p:txBody>
      </p:sp>
      <p:sp>
        <p:nvSpPr>
          <p:cNvPr id="14" name="TextBox 13">
            <a:extLst>
              <a:ext uri="{FF2B5EF4-FFF2-40B4-BE49-F238E27FC236}">
                <a16:creationId xmlns:a16="http://schemas.microsoft.com/office/drawing/2014/main" id="{92A9C8FD-8ECD-8B46-9F41-505D35FEF634}"/>
              </a:ext>
            </a:extLst>
          </p:cNvPr>
          <p:cNvSpPr txBox="1">
            <a:spLocks noChangeArrowheads="1"/>
          </p:cNvSpPr>
          <p:nvPr/>
        </p:nvSpPr>
        <p:spPr bwMode="auto">
          <a:xfrm>
            <a:off x="6414293" y="469093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厌倦</a:t>
            </a:r>
          </a:p>
        </p:txBody>
      </p:sp>
      <p:sp>
        <p:nvSpPr>
          <p:cNvPr id="15" name="TextBox 14">
            <a:extLst>
              <a:ext uri="{FF2B5EF4-FFF2-40B4-BE49-F238E27FC236}">
                <a16:creationId xmlns:a16="http://schemas.microsoft.com/office/drawing/2014/main" id="{764D47BA-03A9-014A-AD84-7B8B37EEC4BB}"/>
              </a:ext>
            </a:extLst>
          </p:cNvPr>
          <p:cNvSpPr txBox="1">
            <a:spLocks noChangeArrowheads="1"/>
          </p:cNvSpPr>
          <p:nvPr/>
        </p:nvSpPr>
        <p:spPr bwMode="auto">
          <a:xfrm>
            <a:off x="5203031" y="5892676"/>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玩家能力</a:t>
            </a:r>
          </a:p>
        </p:txBody>
      </p:sp>
      <p:sp>
        <p:nvSpPr>
          <p:cNvPr id="16" name="TextBox 15">
            <a:extLst>
              <a:ext uri="{FF2B5EF4-FFF2-40B4-BE49-F238E27FC236}">
                <a16:creationId xmlns:a16="http://schemas.microsoft.com/office/drawing/2014/main" id="{D3B51BED-6413-924C-8FEF-F59AF8399572}"/>
              </a:ext>
            </a:extLst>
          </p:cNvPr>
          <p:cNvSpPr txBox="1">
            <a:spLocks noChangeArrowheads="1"/>
          </p:cNvSpPr>
          <p:nvPr/>
        </p:nvSpPr>
        <p:spPr bwMode="auto">
          <a:xfrm rot="16200000">
            <a:off x="3364706" y="3686051"/>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chemeClr val="accent1"/>
              </a:buClr>
              <a:buFont typeface="Wingdings" pitchFamily="2" charset="2"/>
              <a:buChar char="n"/>
              <a:defRPr sz="2000" b="1">
                <a:solidFill>
                  <a:schemeClr val="tx1"/>
                </a:solidFill>
                <a:latin typeface="Arial" panose="020B0604020202020204" pitchFamily="34" charset="0"/>
                <a:ea typeface="华文细黑" panose="02010600040101010101" pitchFamily="2" charset="-122"/>
              </a:defRPr>
            </a:lvl1pPr>
            <a:lvl2pPr marL="742950" indent="-285750">
              <a:lnSpc>
                <a:spcPct val="120000"/>
              </a:lnSpc>
              <a:spcBef>
                <a:spcPct val="20000"/>
              </a:spcBef>
              <a:buClr>
                <a:schemeClr val="accent1"/>
              </a:buClr>
              <a:buFont typeface="Wingdings" pitchFamily="2" charset="2"/>
              <a:buChar char="n"/>
              <a:defRPr b="1">
                <a:solidFill>
                  <a:schemeClr val="tx1"/>
                </a:solidFill>
                <a:latin typeface="Arial" panose="020B0604020202020204" pitchFamily="34" charset="0"/>
                <a:ea typeface="华文细黑" panose="02010600040101010101" pitchFamily="2" charset="-122"/>
              </a:defRPr>
            </a:lvl2pPr>
            <a:lvl3pPr marL="1143000" indent="-228600">
              <a:lnSpc>
                <a:spcPct val="120000"/>
              </a:lnSpc>
              <a:spcBef>
                <a:spcPct val="20000"/>
              </a:spcBef>
              <a:buClr>
                <a:schemeClr val="accent2"/>
              </a:buClr>
              <a:buFont typeface="Wingdings" pitchFamily="2" charset="2"/>
              <a:buChar char="n"/>
              <a:defRPr sz="1600" b="1">
                <a:solidFill>
                  <a:schemeClr val="tx1"/>
                </a:solidFill>
                <a:latin typeface="Arial" panose="020B0604020202020204" pitchFamily="34" charset="0"/>
                <a:ea typeface="华文细黑" panose="02010600040101010101" pitchFamily="2" charset="-122"/>
              </a:defRPr>
            </a:lvl3pPr>
            <a:lvl4pPr marL="1600200" indent="-228600">
              <a:lnSpc>
                <a:spcPct val="120000"/>
              </a:lnSpc>
              <a:spcBef>
                <a:spcPct val="20000"/>
              </a:spcBef>
              <a:buClr>
                <a:schemeClr val="hlink"/>
              </a:buClr>
              <a:buFont typeface="Wingdings" pitchFamily="2" charset="2"/>
              <a:buChar char="n"/>
              <a:defRPr sz="1400" b="1">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华文细黑" panose="02010600040101010101" pitchFamily="2" charset="-122"/>
              </a:defRPr>
            </a:lvl9pPr>
          </a:lstStyle>
          <a:p>
            <a:pPr eaLnBrk="1" hangingPunct="1">
              <a:lnSpc>
                <a:spcPct val="100000"/>
              </a:lnSpc>
              <a:spcBef>
                <a:spcPct val="0"/>
              </a:spcBef>
              <a:buClrTx/>
              <a:buFontTx/>
              <a:buNone/>
            </a:pPr>
            <a:r>
              <a:rPr lang="zh-CN" altLang="en-US" sz="1800" i="0"/>
              <a:t>困难度</a:t>
            </a:r>
          </a:p>
        </p:txBody>
      </p:sp>
    </p:spTree>
    <p:extLst>
      <p:ext uri="{BB962C8B-B14F-4D97-AF65-F5344CB8AC3E}">
        <p14:creationId xmlns:p14="http://schemas.microsoft.com/office/powerpoint/2010/main" val="309979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类型：阻碍力</a:t>
            </a:r>
          </a:p>
          <a:p>
            <a:pPr lvl="1"/>
            <a:r>
              <a:rPr lang="zh-CN" altLang="en-US" dirty="0"/>
              <a:t>消耗游戏经济中的资源或降低资源生产率或两者皆有</a:t>
            </a:r>
          </a:p>
          <a:p>
            <a:pPr lvl="1"/>
            <a:r>
              <a:rPr lang="zh-CN" altLang="en-US" dirty="0">
                <a:solidFill>
                  <a:srgbClr val="DD6D21"/>
                </a:solidFill>
              </a:rPr>
              <a:t>静态模式</a:t>
            </a:r>
            <a:r>
              <a:rPr lang="zh-CN" altLang="en-US" dirty="0"/>
              <a:t>下，消耗器会自动消耗玩家生产出来的资源</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8" name="文本框 7">
            <a:extLst>
              <a:ext uri="{FF2B5EF4-FFF2-40B4-BE49-F238E27FC236}">
                <a16:creationId xmlns:a16="http://schemas.microsoft.com/office/drawing/2014/main" id="{4F1AA9B6-8139-AF44-BD28-9E602E06F606}"/>
              </a:ext>
            </a:extLst>
          </p:cNvPr>
          <p:cNvSpPr txBox="1"/>
          <p:nvPr/>
        </p:nvSpPr>
        <p:spPr>
          <a:xfrm>
            <a:off x="0" y="3856632"/>
            <a:ext cx="184731" cy="369332"/>
          </a:xfrm>
          <a:prstGeom prst="rect">
            <a:avLst/>
          </a:prstGeom>
          <a:noFill/>
        </p:spPr>
        <p:txBody>
          <a:bodyPr wrap="none" rtlCol="0">
            <a:spAutoFit/>
          </a:bodyPr>
          <a:lstStyle/>
          <a:p>
            <a:endParaRPr kumimoji="1" lang="zh-CN" altLang="en-US" dirty="0"/>
          </a:p>
        </p:txBody>
      </p:sp>
      <p:sp>
        <p:nvSpPr>
          <p:cNvPr id="9" name="矩形 8">
            <a:extLst>
              <a:ext uri="{FF2B5EF4-FFF2-40B4-BE49-F238E27FC236}">
                <a16:creationId xmlns:a16="http://schemas.microsoft.com/office/drawing/2014/main" id="{F0C694EF-9BA3-FB4F-BEAE-B796F1D03A77}"/>
              </a:ext>
            </a:extLst>
          </p:cNvPr>
          <p:cNvSpPr/>
          <p:nvPr/>
        </p:nvSpPr>
        <p:spPr>
          <a:xfrm>
            <a:off x="1849335" y="3482875"/>
            <a:ext cx="3418259" cy="2062103"/>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想要建立一个机制用来制约生产活动，但又想让这个机制最终能被玩家克服。</a:t>
            </a:r>
            <a:endParaRPr lang="en-US" altLang="zh-CN" dirty="0"/>
          </a:p>
          <a:p>
            <a:pPr marL="285750" indent="-285750">
              <a:buFont typeface="Arial" panose="020B0604020202020204" pitchFamily="34" charset="0"/>
              <a:buChar char="•"/>
            </a:pPr>
            <a:r>
              <a:rPr lang="zh-CN" altLang="en-US" dirty="0"/>
              <a:t>想要放大玩家对一个动态引擎的升级效果进行投资所带来的长期利益</a:t>
            </a:r>
            <a:endParaRPr lang="en-US" altLang="zh-CN" dirty="0"/>
          </a:p>
        </p:txBody>
      </p:sp>
      <p:pic>
        <p:nvPicPr>
          <p:cNvPr id="13" name="Picture 4">
            <a:extLst>
              <a:ext uri="{FF2B5EF4-FFF2-40B4-BE49-F238E27FC236}">
                <a16:creationId xmlns:a16="http://schemas.microsoft.com/office/drawing/2014/main" id="{37FDD9A7-BC54-7647-B574-D4077F0A1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455" y="3092864"/>
            <a:ext cx="3738339" cy="284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404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类型：阻碍力</a:t>
            </a:r>
          </a:p>
          <a:p>
            <a:pPr lvl="1"/>
            <a:r>
              <a:rPr lang="zh-CN" altLang="en-US" dirty="0"/>
              <a:t>消耗游戏经济中的资源或降低资源生产率或两者皆有</a:t>
            </a:r>
          </a:p>
          <a:p>
            <a:pPr lvl="1"/>
            <a:r>
              <a:rPr lang="zh-CN" altLang="en-US" dirty="0">
                <a:solidFill>
                  <a:srgbClr val="DD6D21"/>
                </a:solidFill>
              </a:rPr>
              <a:t>动态阻碍力</a:t>
            </a:r>
            <a:r>
              <a:rPr lang="zh-CN" altLang="en-US" dirty="0"/>
              <a:t>模式下，消耗器会自动消耗玩家生产出来的资源，消耗速率受游戏中其他要素的状态的影响</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10" name="矩形 9">
            <a:extLst>
              <a:ext uri="{FF2B5EF4-FFF2-40B4-BE49-F238E27FC236}">
                <a16:creationId xmlns:a16="http://schemas.microsoft.com/office/drawing/2014/main" id="{5E720A64-ECAB-3548-B67A-5408D050717C}"/>
              </a:ext>
            </a:extLst>
          </p:cNvPr>
          <p:cNvSpPr/>
          <p:nvPr/>
        </p:nvSpPr>
        <p:spPr>
          <a:xfrm>
            <a:off x="3012083" y="3429000"/>
            <a:ext cx="3418259" cy="2893100"/>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游戏的资源生产速率过快，你想对其进行平衡</a:t>
            </a:r>
            <a:endParaRPr lang="en-US" altLang="zh-CN" dirty="0"/>
          </a:p>
          <a:p>
            <a:pPr marL="285750" indent="-285750">
              <a:buFont typeface="Arial" panose="020B0604020202020204" pitchFamily="34" charset="0"/>
              <a:buChar char="•"/>
            </a:pPr>
            <a:r>
              <a:rPr lang="zh-CN" altLang="en-US" dirty="0"/>
              <a:t>想构建一个机制，用于制约生产活动，并可依据玩家的进度或实力自行调节其制约强度</a:t>
            </a:r>
            <a:endParaRPr lang="en-US" altLang="zh-CN" dirty="0"/>
          </a:p>
          <a:p>
            <a:pPr marL="285750" indent="-285750">
              <a:buFont typeface="Arial" panose="020B0604020202020204" pitchFamily="34" charset="0"/>
              <a:buChar char="•"/>
            </a:pPr>
            <a:r>
              <a:rPr lang="zh-CN" altLang="en-US" dirty="0"/>
              <a:t>想要减弱动态引擎产生的长期策略所带来的效力，从而加强短期策略的重要性</a:t>
            </a:r>
            <a:endParaRPr lang="en-US" altLang="zh-CN" dirty="0"/>
          </a:p>
        </p:txBody>
      </p:sp>
      <p:pic>
        <p:nvPicPr>
          <p:cNvPr id="11" name="Picture 4">
            <a:extLst>
              <a:ext uri="{FF2B5EF4-FFF2-40B4-BE49-F238E27FC236}">
                <a16:creationId xmlns:a16="http://schemas.microsoft.com/office/drawing/2014/main" id="{06B566BD-1AB3-EC4C-8AD4-4631593D6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011" y="2916734"/>
            <a:ext cx="3494087"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163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类型：阻碍力</a:t>
            </a:r>
          </a:p>
          <a:p>
            <a:pPr lvl="1"/>
            <a:r>
              <a:rPr lang="zh-CN" altLang="en-US" dirty="0"/>
              <a:t>消耗游戏经济中的资源或降低资源生产率或两者皆有</a:t>
            </a:r>
          </a:p>
          <a:p>
            <a:pPr lvl="1"/>
            <a:r>
              <a:rPr lang="zh-CN" altLang="en-US" dirty="0">
                <a:solidFill>
                  <a:srgbClr val="DD6D21"/>
                </a:solidFill>
              </a:rPr>
              <a:t>阻碍机制</a:t>
            </a:r>
            <a:r>
              <a:rPr lang="zh-CN" altLang="en-US" dirty="0"/>
              <a:t>会使某个机制产生的效力在该机制每次激活时发生递减</a:t>
            </a:r>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矩形 6">
            <a:extLst>
              <a:ext uri="{FF2B5EF4-FFF2-40B4-BE49-F238E27FC236}">
                <a16:creationId xmlns:a16="http://schemas.microsoft.com/office/drawing/2014/main" id="{0AA7CAC7-7968-2141-9C82-22FAB426D04D}"/>
              </a:ext>
            </a:extLst>
          </p:cNvPr>
          <p:cNvSpPr/>
          <p:nvPr/>
        </p:nvSpPr>
        <p:spPr>
          <a:xfrm>
            <a:off x="2467183" y="3563898"/>
            <a:ext cx="3418259" cy="1785104"/>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想要防止玩家滥用某些特定行为</a:t>
            </a:r>
            <a:endParaRPr lang="en-US" altLang="zh-CN" dirty="0"/>
          </a:p>
          <a:p>
            <a:pPr marL="285750" indent="-285750">
              <a:buFont typeface="Arial" panose="020B0604020202020204" pitchFamily="34" charset="0"/>
              <a:buChar char="•"/>
            </a:pPr>
            <a:r>
              <a:rPr lang="zh-CN" altLang="en-US" dirty="0"/>
              <a:t>想要对同质性策略进行制约</a:t>
            </a:r>
            <a:endParaRPr lang="en-US" altLang="zh-CN" dirty="0"/>
          </a:p>
          <a:p>
            <a:pPr marL="285750" indent="-285750">
              <a:buFont typeface="Arial" panose="020B0604020202020204" pitchFamily="34" charset="0"/>
              <a:buChar char="•"/>
            </a:pPr>
            <a:r>
              <a:rPr lang="zh-CN" altLang="en-US" dirty="0"/>
              <a:t>想要减弱某个正反馈机制的效力</a:t>
            </a:r>
            <a:endParaRPr lang="en-US" altLang="zh-CN" dirty="0"/>
          </a:p>
        </p:txBody>
      </p:sp>
      <p:pic>
        <p:nvPicPr>
          <p:cNvPr id="8" name="Picture 4">
            <a:extLst>
              <a:ext uri="{FF2B5EF4-FFF2-40B4-BE49-F238E27FC236}">
                <a16:creationId xmlns:a16="http://schemas.microsoft.com/office/drawing/2014/main" id="{43FC0DF1-BBB2-6D48-9664-011639244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886" y="3209586"/>
            <a:ext cx="2725737"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29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类型：阻碍力</a:t>
            </a:r>
          </a:p>
          <a:p>
            <a:pPr lvl="1"/>
            <a:r>
              <a:rPr lang="zh-CN" altLang="en-US" dirty="0"/>
              <a:t>消耗游戏经济中的资源或降低资源生产率或两者皆有</a:t>
            </a:r>
          </a:p>
          <a:p>
            <a:pPr lvl="1"/>
            <a:r>
              <a:rPr lang="zh-CN" altLang="en-US" dirty="0">
                <a:solidFill>
                  <a:srgbClr val="DD6D21"/>
                </a:solidFill>
              </a:rPr>
              <a:t>耗损模式</a:t>
            </a:r>
            <a:r>
              <a:rPr lang="zh-CN" altLang="en-US" dirty="0"/>
              <a:t>指的是玩家主动性地窃取或摧毁其他玩家所拥有的资源，这些资源是玩家在游戏中进行其他活动的必备物资</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94103DF3-90FC-DF4F-A1F6-2D4DBA1DF71E}"/>
              </a:ext>
            </a:extLst>
          </p:cNvPr>
          <p:cNvSpPr/>
          <p:nvPr/>
        </p:nvSpPr>
        <p:spPr>
          <a:xfrm>
            <a:off x="2677741" y="5219700"/>
            <a:ext cx="6836915" cy="1231106"/>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想让多个玩家互相进行直接的策略性交互行为</a:t>
            </a:r>
            <a:endParaRPr lang="en-US" altLang="zh-CN" dirty="0"/>
          </a:p>
          <a:p>
            <a:pPr marL="285750" indent="-285750">
              <a:buFont typeface="Arial" panose="020B0604020202020204" pitchFamily="34" charset="0"/>
              <a:buChar char="•"/>
            </a:pPr>
            <a:r>
              <a:rPr lang="zh-CN" altLang="en-US" dirty="0"/>
              <a:t>游戏系统本质上由玩家的策略偏好和</a:t>
            </a:r>
            <a:r>
              <a:rPr lang="en-US" altLang="zh-CN" dirty="0"/>
              <a:t>/</a:t>
            </a:r>
            <a:r>
              <a:rPr lang="zh-CN" altLang="en-US" dirty="0"/>
              <a:t>或心血来潮的行为所控制，你想为这个系统引入反馈机制</a:t>
            </a:r>
            <a:endParaRPr lang="en-US" altLang="zh-CN" dirty="0"/>
          </a:p>
        </p:txBody>
      </p:sp>
      <p:pic>
        <p:nvPicPr>
          <p:cNvPr id="9" name="Picture 4">
            <a:extLst>
              <a:ext uri="{FF2B5EF4-FFF2-40B4-BE49-F238E27FC236}">
                <a16:creationId xmlns:a16="http://schemas.microsoft.com/office/drawing/2014/main" id="{F38CC26C-CD54-4041-B331-2B980E28F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95" y="3323024"/>
            <a:ext cx="6120209" cy="197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14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类型：渐增</a:t>
            </a:r>
          </a:p>
          <a:p>
            <a:pPr lvl="1"/>
            <a:r>
              <a:rPr lang="zh-CN" altLang="en-US" dirty="0"/>
              <a:t>渐增类模式迫使玩家面对越来越难的挑战</a:t>
            </a:r>
          </a:p>
          <a:p>
            <a:pPr lvl="1"/>
            <a:r>
              <a:rPr lang="zh-CN" altLang="en-US" dirty="0"/>
              <a:t>在</a:t>
            </a:r>
            <a:r>
              <a:rPr lang="zh-CN" altLang="en-US" dirty="0">
                <a:solidFill>
                  <a:srgbClr val="DD6D21"/>
                </a:solidFill>
              </a:rPr>
              <a:t>渐增型挑战模式</a:t>
            </a:r>
            <a:r>
              <a:rPr lang="zh-CN" altLang="en-US" dirty="0"/>
              <a:t>下，玩家每朝着目标前进一步，都回导致下一步进展的难度增加</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7" name="Picture 4">
            <a:extLst>
              <a:ext uri="{FF2B5EF4-FFF2-40B4-BE49-F238E27FC236}">
                <a16:creationId xmlns:a16="http://schemas.microsoft.com/office/drawing/2014/main" id="{DAB870C2-FDAF-F343-8851-C066DE9A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142" y="3041772"/>
            <a:ext cx="365760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FB8E6BA5-65CC-2C43-BBED-D9581862E407}"/>
              </a:ext>
            </a:extLst>
          </p:cNvPr>
          <p:cNvSpPr/>
          <p:nvPr/>
        </p:nvSpPr>
        <p:spPr>
          <a:xfrm>
            <a:off x="2516883" y="3588192"/>
            <a:ext cx="3418259" cy="2616101"/>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想要以玩家的技巧水平为基准构建出一个快节奏的游戏。在这个游戏中，随着玩家逐渐接近目标，游戏难度也逐渐增加，从而对玩家完成任务的能力加以抑制</a:t>
            </a:r>
            <a:endParaRPr lang="en-US" altLang="zh-CN" dirty="0"/>
          </a:p>
          <a:p>
            <a:pPr marL="285750" indent="-285750">
              <a:buFont typeface="Arial" panose="020B0604020202020204" pitchFamily="34" charset="0"/>
              <a:buChar char="•"/>
            </a:pPr>
            <a:r>
              <a:rPr lang="zh-CN" altLang="en-US" dirty="0"/>
              <a:t>想要创造出能取代预先设计好的关卡进程的突现型机制</a:t>
            </a:r>
            <a:endParaRPr lang="en-US" altLang="zh-CN" dirty="0"/>
          </a:p>
        </p:txBody>
      </p:sp>
    </p:spTree>
    <p:extLst>
      <p:ext uri="{BB962C8B-B14F-4D97-AF65-F5344CB8AC3E}">
        <p14:creationId xmlns:p14="http://schemas.microsoft.com/office/powerpoint/2010/main" val="1166766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类型：渐增</a:t>
            </a:r>
          </a:p>
          <a:p>
            <a:pPr lvl="1"/>
            <a:r>
              <a:rPr lang="zh-CN" altLang="en-US" dirty="0"/>
              <a:t>渐增类模式迫使玩家面对越来越难的挑战</a:t>
            </a:r>
          </a:p>
          <a:p>
            <a:pPr lvl="1"/>
            <a:r>
              <a:rPr lang="zh-CN" altLang="en-US" dirty="0"/>
              <a:t>在</a:t>
            </a:r>
            <a:r>
              <a:rPr lang="zh-CN" altLang="en-US" dirty="0">
                <a:solidFill>
                  <a:srgbClr val="DD6D21"/>
                </a:solidFill>
              </a:rPr>
              <a:t>渐增型复杂度模式</a:t>
            </a:r>
            <a:r>
              <a:rPr lang="zh-CN" altLang="en-US" dirty="0"/>
              <a:t>下，玩家需要与其逐步增长的复杂度做斗争，努力控制游戏局面，否则复杂度就会随着正反馈逐步增强而越来越搞，最终导致玩家告负</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文本框 5">
            <a:extLst>
              <a:ext uri="{FF2B5EF4-FFF2-40B4-BE49-F238E27FC236}">
                <a16:creationId xmlns:a16="http://schemas.microsoft.com/office/drawing/2014/main" id="{1D018EA1-1BE2-6B4D-AB15-70439CBF0A0C}"/>
              </a:ext>
            </a:extLst>
          </p:cNvPr>
          <p:cNvSpPr txBox="1"/>
          <p:nvPr/>
        </p:nvSpPr>
        <p:spPr>
          <a:xfrm>
            <a:off x="-157655" y="3520966"/>
            <a:ext cx="184731" cy="369332"/>
          </a:xfrm>
          <a:prstGeom prst="rect">
            <a:avLst/>
          </a:prstGeom>
          <a:noFill/>
        </p:spPr>
        <p:txBody>
          <a:bodyPr wrap="none" rtlCol="0">
            <a:spAutoFit/>
          </a:bodyPr>
          <a:lstStyle/>
          <a:p>
            <a:endParaRPr kumimoji="1" lang="zh-CN" altLang="en-US" dirty="0"/>
          </a:p>
        </p:txBody>
      </p:sp>
      <p:sp>
        <p:nvSpPr>
          <p:cNvPr id="9" name="矩形 8">
            <a:extLst>
              <a:ext uri="{FF2B5EF4-FFF2-40B4-BE49-F238E27FC236}">
                <a16:creationId xmlns:a16="http://schemas.microsoft.com/office/drawing/2014/main" id="{BDCC18E4-030E-C642-BD0F-DA575AF0817A}"/>
              </a:ext>
            </a:extLst>
          </p:cNvPr>
          <p:cNvSpPr/>
          <p:nvPr/>
        </p:nvSpPr>
        <p:spPr>
          <a:xfrm>
            <a:off x="2352512" y="3970642"/>
            <a:ext cx="3418259" cy="1508105"/>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希望创造出一个压力较大、基于玩家技巧的游戏</a:t>
            </a:r>
            <a:endParaRPr lang="en-US" altLang="zh-CN" dirty="0"/>
          </a:p>
          <a:p>
            <a:pPr marL="285750" indent="-285750">
              <a:buFont typeface="Arial" panose="020B0604020202020204" pitchFamily="34" charset="0"/>
              <a:buChar char="•"/>
            </a:pPr>
            <a:r>
              <a:rPr lang="zh-CN" altLang="en-US" dirty="0"/>
              <a:t>想要创造出能取代预先设计好的关卡进程的突现型机制</a:t>
            </a:r>
            <a:endParaRPr lang="en-US" altLang="zh-CN" dirty="0"/>
          </a:p>
        </p:txBody>
      </p:sp>
      <p:pic>
        <p:nvPicPr>
          <p:cNvPr id="10" name="Picture 4">
            <a:extLst>
              <a:ext uri="{FF2B5EF4-FFF2-40B4-BE49-F238E27FC236}">
                <a16:creationId xmlns:a16="http://schemas.microsoft.com/office/drawing/2014/main" id="{A8748C38-6F86-3A4F-ACDF-6F8B881F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310" y="3429000"/>
            <a:ext cx="3141662"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243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类型：渐增</a:t>
            </a:r>
          </a:p>
          <a:p>
            <a:pPr lvl="1"/>
            <a:r>
              <a:rPr lang="zh-CN" altLang="en-US" dirty="0"/>
              <a:t>渐增类模式迫使玩家面对越来越难的挑战</a:t>
            </a:r>
          </a:p>
          <a:p>
            <a:pPr lvl="1"/>
            <a:r>
              <a:rPr lang="zh-CN" altLang="en-US" dirty="0"/>
              <a:t>在</a:t>
            </a:r>
            <a:r>
              <a:rPr lang="zh-CN" altLang="en-US" dirty="0">
                <a:solidFill>
                  <a:srgbClr val="DD6D21"/>
                </a:solidFill>
              </a:rPr>
              <a:t>军备竞赛模式</a:t>
            </a:r>
            <a:r>
              <a:rPr lang="zh-CN" altLang="en-US" dirty="0"/>
              <a:t>下，玩家可以花费资源来提高他们的进攻和防守能力，以对抗其他玩家</a:t>
            </a:r>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矩形 6">
            <a:extLst>
              <a:ext uri="{FF2B5EF4-FFF2-40B4-BE49-F238E27FC236}">
                <a16:creationId xmlns:a16="http://schemas.microsoft.com/office/drawing/2014/main" id="{7C54ED89-CD53-3B41-920F-119FE898D5FB}"/>
              </a:ext>
            </a:extLst>
          </p:cNvPr>
          <p:cNvSpPr/>
          <p:nvPr/>
        </p:nvSpPr>
        <p:spPr>
          <a:xfrm>
            <a:off x="2770783" y="3745837"/>
            <a:ext cx="2579638" cy="1508105"/>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想要在一个应用了耗损模式的游戏中加入更多的策略选择</a:t>
            </a:r>
            <a:endParaRPr lang="en-US" altLang="zh-CN" dirty="0"/>
          </a:p>
          <a:p>
            <a:pPr marL="285750" indent="-285750">
              <a:buFont typeface="Arial" panose="020B0604020202020204" pitchFamily="34" charset="0"/>
              <a:buChar char="•"/>
            </a:pPr>
            <a:r>
              <a:rPr lang="zh-CN" altLang="en-US" dirty="0"/>
              <a:t>想要延长游戏时间</a:t>
            </a:r>
            <a:endParaRPr lang="en-US" altLang="zh-CN" dirty="0"/>
          </a:p>
        </p:txBody>
      </p:sp>
      <p:pic>
        <p:nvPicPr>
          <p:cNvPr id="8" name="Picture 4">
            <a:extLst>
              <a:ext uri="{FF2B5EF4-FFF2-40B4-BE49-F238E27FC236}">
                <a16:creationId xmlns:a16="http://schemas.microsoft.com/office/drawing/2014/main" id="{696BA736-07BA-7E4C-A73D-2CD46219C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273" y="2803507"/>
            <a:ext cx="4442059" cy="350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179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类型：玩法风格强化</a:t>
            </a:r>
          </a:p>
          <a:p>
            <a:pPr lvl="1"/>
            <a:r>
              <a:rPr lang="zh-CN" altLang="en-US" dirty="0">
                <a:solidFill>
                  <a:srgbClr val="DD6D21"/>
                </a:solidFill>
              </a:rPr>
              <a:t>玩法风格强化模式</a:t>
            </a:r>
            <a:r>
              <a:rPr lang="zh-CN" altLang="en-US" dirty="0"/>
              <a:t>通过在玩家行动上施加缓慢的、建设性的正反馈作用，使游戏逐渐适应于玩家偏好的玩法风格</a:t>
            </a:r>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9" name="矩形 8">
            <a:extLst>
              <a:ext uri="{FF2B5EF4-FFF2-40B4-BE49-F238E27FC236}">
                <a16:creationId xmlns:a16="http://schemas.microsoft.com/office/drawing/2014/main" id="{0AC41601-BC2B-AA4E-A9B7-728C1909F16E}"/>
              </a:ext>
            </a:extLst>
          </p:cNvPr>
          <p:cNvSpPr/>
          <p:nvPr/>
        </p:nvSpPr>
        <p:spPr>
          <a:xfrm>
            <a:off x="1265971" y="4465647"/>
            <a:ext cx="7439669" cy="1508105"/>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希望玩家在游戏中进行长期投资，并希望此投资行为贯穿于游戏的多个时期</a:t>
            </a:r>
            <a:endParaRPr lang="en-US" altLang="zh-CN" dirty="0"/>
          </a:p>
          <a:p>
            <a:pPr marL="285750" indent="-285750">
              <a:buFont typeface="Arial" panose="020B0604020202020204" pitchFamily="34" charset="0"/>
              <a:buChar char="•"/>
            </a:pPr>
            <a:r>
              <a:rPr lang="zh-CN" altLang="en-US" dirty="0"/>
              <a:t>想要鼓励玩家爱进行建设建造、预先制定计划、发明个人战术等活动</a:t>
            </a:r>
            <a:endParaRPr lang="en-US" altLang="zh-CN" dirty="0"/>
          </a:p>
          <a:p>
            <a:pPr marL="285750" indent="-285750">
              <a:buFont typeface="Arial" panose="020B0604020202020204" pitchFamily="34" charset="0"/>
              <a:buChar char="•"/>
            </a:pPr>
            <a:r>
              <a:rPr lang="zh-CN" altLang="en-US" dirty="0"/>
              <a:t>希望让玩家成长为某特定角色，或形成某特定的玩法策略</a:t>
            </a:r>
            <a:endParaRPr lang="en-US" altLang="zh-CN" dirty="0"/>
          </a:p>
        </p:txBody>
      </p:sp>
      <p:pic>
        <p:nvPicPr>
          <p:cNvPr id="10" name="Picture 4">
            <a:extLst>
              <a:ext uri="{FF2B5EF4-FFF2-40B4-BE49-F238E27FC236}">
                <a16:creationId xmlns:a16="http://schemas.microsoft.com/office/drawing/2014/main" id="{3F8F8160-9804-644A-A597-D9349E02A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195" y="2634723"/>
            <a:ext cx="4004394" cy="220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689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类型：多反馈</a:t>
            </a:r>
          </a:p>
          <a:p>
            <a:pPr lvl="1"/>
            <a:r>
              <a:rPr lang="zh-CN" altLang="en-US" dirty="0"/>
              <a:t>在</a:t>
            </a:r>
            <a:r>
              <a:rPr lang="zh-CN" altLang="en-US" dirty="0">
                <a:solidFill>
                  <a:srgbClr val="DD6D21"/>
                </a:solidFill>
              </a:rPr>
              <a:t>多反馈模式</a:t>
            </a:r>
            <a:r>
              <a:rPr lang="zh-CN" altLang="en-US" dirty="0"/>
              <a:t>下，一个单一的可玩性机制可激活多个反馈机制，这些反馈机制的面貌各不相同</a:t>
            </a:r>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4698C670-3922-A049-A722-8B72273118CB}"/>
              </a:ext>
            </a:extLst>
          </p:cNvPr>
          <p:cNvSpPr/>
          <p:nvPr/>
        </p:nvSpPr>
        <p:spPr>
          <a:xfrm>
            <a:off x="3324278" y="5482933"/>
            <a:ext cx="7439669" cy="954107"/>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想要提高游戏难度</a:t>
            </a:r>
            <a:endParaRPr lang="en-US" altLang="zh-CN" dirty="0"/>
          </a:p>
          <a:p>
            <a:pPr marL="285750" indent="-285750">
              <a:buFont typeface="Arial" panose="020B0604020202020204" pitchFamily="34" charset="0"/>
              <a:buChar char="•"/>
            </a:pPr>
            <a:r>
              <a:rPr lang="zh-CN" altLang="en-US" dirty="0"/>
              <a:t>想要对玩家判断当前游戏状态的能力进行奖励</a:t>
            </a:r>
            <a:endParaRPr lang="en-US" altLang="zh-CN" dirty="0"/>
          </a:p>
        </p:txBody>
      </p:sp>
      <p:pic>
        <p:nvPicPr>
          <p:cNvPr id="7" name="Picture 4">
            <a:extLst>
              <a:ext uri="{FF2B5EF4-FFF2-40B4-BE49-F238E27FC236}">
                <a16:creationId xmlns:a16="http://schemas.microsoft.com/office/drawing/2014/main" id="{D3B1913B-057C-B04E-B7C0-A74B398D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820" y="2522090"/>
            <a:ext cx="4121100" cy="300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263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类型：交易</a:t>
            </a:r>
          </a:p>
          <a:p>
            <a:pPr lvl="1"/>
            <a:r>
              <a:rPr lang="zh-CN" altLang="en-US" dirty="0">
                <a:solidFill>
                  <a:srgbClr val="DD6D21"/>
                </a:solidFill>
              </a:rPr>
              <a:t>交易模式</a:t>
            </a:r>
            <a:r>
              <a:rPr lang="zh-CN" altLang="en-US" dirty="0"/>
              <a:t>使玩家之间能进行交易活动，从而引入多玩家动态机制和建设性负反馈机制</a:t>
            </a:r>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8" name="矩形 7">
            <a:extLst>
              <a:ext uri="{FF2B5EF4-FFF2-40B4-BE49-F238E27FC236}">
                <a16:creationId xmlns:a16="http://schemas.microsoft.com/office/drawing/2014/main" id="{92692AEB-B47B-9C4D-AC0B-17262C314D21}"/>
              </a:ext>
            </a:extLst>
          </p:cNvPr>
          <p:cNvSpPr/>
          <p:nvPr/>
        </p:nvSpPr>
        <p:spPr>
          <a:xfrm>
            <a:off x="2796283" y="3301943"/>
            <a:ext cx="3155701" cy="2339102"/>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希望在游戏中引入多玩家动态机制</a:t>
            </a:r>
            <a:endParaRPr lang="en-US" altLang="zh-CN" dirty="0"/>
          </a:p>
          <a:p>
            <a:pPr marL="285750" indent="-285750">
              <a:buFont typeface="Arial" panose="020B0604020202020204" pitchFamily="34" charset="0"/>
              <a:buChar char="•"/>
            </a:pPr>
            <a:r>
              <a:rPr lang="zh-CN" altLang="en-US" dirty="0"/>
              <a:t>希望在游戏中引入建设性负反馈机制</a:t>
            </a:r>
            <a:endParaRPr lang="en-US" altLang="zh-CN" dirty="0"/>
          </a:p>
          <a:p>
            <a:pPr marL="285750" indent="-285750">
              <a:buFont typeface="Arial" panose="020B0604020202020204" pitchFamily="34" charset="0"/>
              <a:buChar char="•"/>
            </a:pPr>
            <a:r>
              <a:rPr lang="zh-CN" altLang="en-US" dirty="0"/>
              <a:t>希望引入一种社交机制，鼓励玩家通过贸易来与其他人进行互动</a:t>
            </a:r>
            <a:endParaRPr lang="en-US" altLang="zh-CN" dirty="0"/>
          </a:p>
        </p:txBody>
      </p:sp>
      <p:pic>
        <p:nvPicPr>
          <p:cNvPr id="9" name="Picture 4">
            <a:extLst>
              <a:ext uri="{FF2B5EF4-FFF2-40B4-BE49-F238E27FC236}">
                <a16:creationId xmlns:a16="http://schemas.microsoft.com/office/drawing/2014/main" id="{E63B4A42-6E69-1D42-A2C1-9157AFF26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36912"/>
            <a:ext cx="38925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520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设计师控制之外的因素</a:t>
            </a:r>
            <a:endParaRPr lang="en-US" altLang="zh-CN" dirty="0"/>
          </a:p>
          <a:p>
            <a:pPr lvl="1"/>
            <a:r>
              <a:rPr lang="zh-CN" altLang="en-US" dirty="0"/>
              <a:t>不知道玩家以前花了多长时间来玩和你的游戏相似的游戏</a:t>
            </a:r>
            <a:endParaRPr lang="en-US" altLang="zh-CN" dirty="0"/>
          </a:p>
          <a:p>
            <a:pPr lvl="1"/>
            <a:r>
              <a:rPr lang="zh-CN" altLang="en-US" dirty="0"/>
              <a:t>不知道玩家对这个游戏拥有多少天赋</a:t>
            </a:r>
            <a:endParaRPr lang="en-US" altLang="zh-CN" dirty="0"/>
          </a:p>
          <a:p>
            <a:pPr lvl="2"/>
            <a:r>
              <a:rPr lang="zh-CN" altLang="en-US" dirty="0"/>
              <a:t>手眼协调性、推理能力等</a:t>
            </a:r>
          </a:p>
          <a:p>
            <a:pPr lvl="1"/>
            <a:r>
              <a:rPr lang="zh-CN" altLang="en-US" dirty="0"/>
              <a:t>在多玩家游戏中，不知道玩家对手的技能</a:t>
            </a:r>
            <a:endParaRPr lang="en-US" altLang="zh-CN" dirty="0"/>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207439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类型：劳动力分配</a:t>
            </a:r>
          </a:p>
          <a:p>
            <a:pPr lvl="1"/>
            <a:r>
              <a:rPr lang="zh-CN" altLang="en-US" dirty="0"/>
              <a:t>在</a:t>
            </a:r>
            <a:r>
              <a:rPr lang="zh-CN" altLang="en-US" dirty="0">
                <a:solidFill>
                  <a:srgbClr val="DD6D21"/>
                </a:solidFill>
              </a:rPr>
              <a:t>劳力分配模式</a:t>
            </a:r>
            <a:r>
              <a:rPr lang="zh-CN" altLang="en-US" dirty="0"/>
              <a:t>下，玩家掌控着一批有限资源，他必须用这些资源来激活或改善游戏中的各个不同机制</a:t>
            </a:r>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CC9DA210-351B-F147-9C2C-9070CC2E7E61}"/>
              </a:ext>
            </a:extLst>
          </p:cNvPr>
          <p:cNvSpPr/>
          <p:nvPr/>
        </p:nvSpPr>
        <p:spPr>
          <a:xfrm>
            <a:off x="3217532" y="3081658"/>
            <a:ext cx="3155701" cy="3170099"/>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希望让持续的微观控制活动成为玩家的一项任务</a:t>
            </a:r>
            <a:endParaRPr lang="en-US" altLang="zh-CN" dirty="0"/>
          </a:p>
          <a:p>
            <a:pPr marL="285750" indent="-285750">
              <a:buFont typeface="Arial" panose="020B0604020202020204" pitchFamily="34" charset="0"/>
              <a:buChar char="•"/>
            </a:pPr>
            <a:r>
              <a:rPr lang="zh-CN" altLang="en-US" dirty="0"/>
              <a:t>想要鼓励玩家去适应不断变化的局势和环境</a:t>
            </a:r>
            <a:endParaRPr lang="en-US" altLang="zh-CN" dirty="0"/>
          </a:p>
          <a:p>
            <a:pPr marL="285750" indent="-285750">
              <a:buFont typeface="Arial" panose="020B0604020202020204" pitchFamily="34" charset="0"/>
              <a:buChar char="•"/>
            </a:pPr>
            <a:r>
              <a:rPr lang="zh-CN" altLang="en-US" dirty="0"/>
              <a:t>想要引入时机把握机制，并使其成为策略成功的关键要素</a:t>
            </a:r>
            <a:endParaRPr lang="en-US" altLang="zh-CN" dirty="0"/>
          </a:p>
          <a:p>
            <a:pPr marL="285750" indent="-285750">
              <a:buFont typeface="Arial" panose="020B0604020202020204" pitchFamily="34" charset="0"/>
              <a:buChar char="•"/>
            </a:pPr>
            <a:r>
              <a:rPr lang="zh-CN" altLang="en-US" dirty="0"/>
              <a:t>想要构建出一种细微巧妙的机制，用于产生间接冲突</a:t>
            </a:r>
            <a:endParaRPr lang="en-US" altLang="zh-CN" dirty="0"/>
          </a:p>
        </p:txBody>
      </p:sp>
      <p:pic>
        <p:nvPicPr>
          <p:cNvPr id="7" name="Picture 4">
            <a:extLst>
              <a:ext uri="{FF2B5EF4-FFF2-40B4-BE49-F238E27FC236}">
                <a16:creationId xmlns:a16="http://schemas.microsoft.com/office/drawing/2014/main" id="{48B1BBF2-E299-4C4C-B659-B7A55DE3B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960" y="2512150"/>
            <a:ext cx="3407466" cy="392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662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类型：慢性循环</a:t>
            </a:r>
          </a:p>
          <a:p>
            <a:pPr lvl="1"/>
            <a:r>
              <a:rPr lang="zh-CN" altLang="en-US" dirty="0">
                <a:solidFill>
                  <a:srgbClr val="DD6D21"/>
                </a:solidFill>
              </a:rPr>
              <a:t>慢性循环</a:t>
            </a:r>
            <a:r>
              <a:rPr lang="zh-CN" altLang="en-US" dirty="0"/>
              <a:t>是一种在不同状态之间缓慢地循环切换，从而使游戏机制产生周期性变化的模式</a:t>
            </a:r>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8" name="矩形 7">
            <a:extLst>
              <a:ext uri="{FF2B5EF4-FFF2-40B4-BE49-F238E27FC236}">
                <a16:creationId xmlns:a16="http://schemas.microsoft.com/office/drawing/2014/main" id="{D0D774B5-C922-F542-A6BC-554D95D04071}"/>
              </a:ext>
            </a:extLst>
          </p:cNvPr>
          <p:cNvSpPr/>
          <p:nvPr/>
        </p:nvSpPr>
        <p:spPr>
          <a:xfrm>
            <a:off x="1640632" y="3174890"/>
            <a:ext cx="5205755" cy="2893100"/>
          </a:xfrm>
          <a:prstGeom prst="rect">
            <a:avLst/>
          </a:prstGeom>
        </p:spPr>
        <p:txBody>
          <a:bodyPr wrap="square">
            <a:spAutoFit/>
          </a:bodyPr>
          <a:lstStyle/>
          <a:p>
            <a:r>
              <a:rPr lang="zh-CN" altLang="en-US" sz="2000" dirty="0"/>
              <a:t>该模式适用于</a:t>
            </a:r>
            <a:r>
              <a:rPr lang="en-US" altLang="zh-CN" sz="2000" dirty="0"/>
              <a:t>:</a:t>
            </a:r>
          </a:p>
          <a:p>
            <a:pPr marL="285750" indent="-285750">
              <a:buFont typeface="Arial" panose="020B0604020202020204" pitchFamily="34" charset="0"/>
              <a:buChar char="•"/>
            </a:pPr>
            <a:r>
              <a:rPr lang="zh-CN" altLang="en-US" dirty="0"/>
              <a:t>希望通过引入周期性阶段的方法使游戏产生更多变化性</a:t>
            </a:r>
            <a:endParaRPr lang="en-US" altLang="zh-CN" dirty="0"/>
          </a:p>
          <a:p>
            <a:pPr marL="285750" indent="-285750">
              <a:buFont typeface="Arial" panose="020B0604020202020204" pitchFamily="34" charset="0"/>
              <a:buChar char="•"/>
            </a:pPr>
            <a:r>
              <a:rPr lang="zh-CN" altLang="en-US" dirty="0"/>
              <a:t>希望抗衡某种策略的统治性影响力</a:t>
            </a:r>
            <a:endParaRPr lang="en-US" altLang="zh-CN" dirty="0"/>
          </a:p>
          <a:p>
            <a:pPr marL="285750" indent="-285750">
              <a:buFont typeface="Arial" panose="020B0604020202020204" pitchFamily="34" charset="0"/>
              <a:buChar char="•"/>
            </a:pPr>
            <a:r>
              <a:rPr lang="zh-CN" altLang="en-US" dirty="0"/>
              <a:t>想要迫使玩家周期性地调整策略，以适应不断变化的形式</a:t>
            </a:r>
            <a:endParaRPr lang="en-US" altLang="zh-CN" dirty="0"/>
          </a:p>
          <a:p>
            <a:pPr marL="285750" indent="-285750">
              <a:buFont typeface="Arial" panose="020B0604020202020204" pitchFamily="34" charset="0"/>
              <a:buChar char="•"/>
            </a:pPr>
            <a:r>
              <a:rPr lang="zh-CN" altLang="en-US" dirty="0"/>
              <a:t>希望玩家需经过长期的学习才能熟练驾驭游戏</a:t>
            </a:r>
            <a:endParaRPr lang="en-US" altLang="zh-CN" dirty="0"/>
          </a:p>
          <a:p>
            <a:pPr marL="285750" indent="-285750">
              <a:buFont typeface="Arial" panose="020B0604020202020204" pitchFamily="34" charset="0"/>
              <a:buChar char="•"/>
            </a:pPr>
            <a:r>
              <a:rPr lang="zh-CN" altLang="en-US" dirty="0"/>
              <a:t>希望利用“允许玩家影响循环周期和循环振幅”这种手段为游戏引入一种惊喜、间接的策略性交互行为</a:t>
            </a:r>
            <a:endParaRPr lang="en-US" altLang="zh-CN" dirty="0"/>
          </a:p>
        </p:txBody>
      </p:sp>
      <p:pic>
        <p:nvPicPr>
          <p:cNvPr id="9" name="Picture 4">
            <a:extLst>
              <a:ext uri="{FF2B5EF4-FFF2-40B4-BE49-F238E27FC236}">
                <a16:creationId xmlns:a16="http://schemas.microsoft.com/office/drawing/2014/main" id="{23EE968C-8B33-764B-963F-6EE0C25B9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765" y="3174890"/>
            <a:ext cx="3850859" cy="283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032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组合</a:t>
            </a:r>
          </a:p>
          <a:p>
            <a:pPr lvl="1"/>
            <a:r>
              <a:rPr lang="zh-CN" altLang="en-US" dirty="0"/>
              <a:t>很少有游戏会只适用一个设计模式，多数情况下，你会发现一个游戏中包含了多个模式，它们以一种巧妙的结构结合在一起</a:t>
            </a:r>
          </a:p>
          <a:p>
            <a:pPr lvl="2"/>
            <a:r>
              <a:rPr lang="en-US" altLang="zh-CN" dirty="0"/>
              <a:t>《</a:t>
            </a:r>
            <a:r>
              <a:rPr lang="zh-CN" altLang="en-US" dirty="0"/>
              <a:t>俄罗斯方块</a:t>
            </a:r>
            <a:r>
              <a:rPr lang="en-US" altLang="zh-CN" dirty="0"/>
              <a:t>》</a:t>
            </a:r>
            <a:r>
              <a:rPr lang="zh-CN" altLang="en-US" dirty="0"/>
              <a:t>将渐增型复杂度（随着方块不断堆积，且形成 的空洞逐渐增多，游戏也越来越困难）和渐增型挑战（随着玩家消去的方块越来越多，新方块的掉落速度也逐渐变快）结合了起来</a:t>
            </a:r>
          </a:p>
          <a:p>
            <a:pPr lvl="1"/>
            <a:r>
              <a:rPr lang="zh-CN" altLang="en-US" dirty="0"/>
              <a:t>你可以从模式的描述里看出，很多模式是可以互补的。但你也会发现，一些看似联系不大的模式组合起来也可能产生有趣的效果</a:t>
            </a:r>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231315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组合</a:t>
            </a:r>
          </a:p>
          <a:p>
            <a:pPr lvl="1"/>
            <a:r>
              <a:rPr lang="zh-CN" altLang="en-US" dirty="0"/>
              <a:t>有些游戏模式的组合效果非常好，乃至形成了一个完善的游戏类型</a:t>
            </a:r>
          </a:p>
          <a:p>
            <a:pPr lvl="2"/>
            <a:r>
              <a:rPr lang="zh-CN" altLang="en-US" dirty="0"/>
              <a:t>大多数即时战略游戏的核心就是由动态引擎和耗损这两种模式组合构成的。玩家需要在动态引擎模式下建设基地以生产资源，用于支持耗损模式下的战斗活动</a:t>
            </a:r>
          </a:p>
          <a:p>
            <a:pPr lvl="2"/>
            <a:r>
              <a:rPr lang="zh-CN" altLang="en-US" dirty="0"/>
              <a:t>更大型的即时战略游戏还会在此基础上加入军备竞赛获引擎构建模式，从而为玩家提供更多的策略选择，并创造出所需时间更长的玩法</a:t>
            </a:r>
          </a:p>
          <a:p>
            <a:pPr lvl="2"/>
            <a:r>
              <a:rPr lang="zh-CN" altLang="en-US" dirty="0"/>
              <a:t>大多数角色扮演游戏将玩法风格强化（角色培养）和渐增型挑战（玩家爱一路上遇到的挑战越来越难）结合到了一起</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724082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细化</a:t>
            </a:r>
          </a:p>
          <a:p>
            <a:pPr lvl="1"/>
            <a:r>
              <a:rPr lang="zh-CN" altLang="en-US" dirty="0"/>
              <a:t>一些模式具有相似性</a:t>
            </a:r>
          </a:p>
          <a:p>
            <a:pPr lvl="2"/>
            <a:r>
              <a:rPr lang="zh-CN" altLang="en-US" dirty="0"/>
              <a:t>动态引擎模式允许玩家改变某种资源的生产速率，而引擎构建模式产生的效果与动态引擎十分相似，只是没有规定具体的实现方式而已。你可以把动态引擎模式看作引擎构建模式的一种特定形式。如果你在设计游戏时加入了动态引擎模式，实际上就隐性地引入了某种形式的引擎构建模式</a:t>
            </a:r>
          </a:p>
          <a:p>
            <a:pPr lvl="2"/>
            <a:r>
              <a:rPr lang="zh-CN" altLang="en-US" dirty="0"/>
              <a:t>耗损和动态阻碍力模式之间也有相同的关系，耗损是在动态阻碍力基础上进行细化的结果，应用耗损模式相当于应用了一个细节更多的动态阻碍力模式</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171879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细化</a:t>
            </a:r>
          </a:p>
          <a:p>
            <a:pPr lvl="1"/>
            <a:r>
              <a:rPr lang="zh-CN" altLang="en-US" dirty="0"/>
              <a:t>模式之间的这种关系称为细化作用，其中一个模式是在另一个模式上增加细节后的实现结果。</a:t>
            </a:r>
          </a:p>
          <a:p>
            <a:pPr lvl="1"/>
            <a:r>
              <a:rPr lang="zh-CN" altLang="en-US" dirty="0"/>
              <a:t>细化作用可以成为游戏设计的一个重要工具</a:t>
            </a:r>
          </a:p>
          <a:p>
            <a:pPr lvl="2"/>
            <a:r>
              <a:rPr lang="zh-CN" altLang="en-US" dirty="0"/>
              <a:t>如果一个游戏过于简单，只要把此游戏中的某个模式替换成它被细化后的模式，就可以提高游戏的复杂度</a:t>
            </a:r>
          </a:p>
          <a:p>
            <a:pPr lvl="2"/>
            <a:r>
              <a:rPr lang="zh-CN" altLang="en-US" dirty="0"/>
              <a:t>如果一个游戏过于复杂，只要把一个复杂模式替换成它所细化的模式，就可以使游戏变得更简单</a:t>
            </a:r>
          </a:p>
          <a:p>
            <a:pPr lvl="2"/>
            <a:r>
              <a:rPr lang="zh-CN" altLang="en-US" dirty="0"/>
              <a:t>归根到底，所有的引擎模式都是对一个普通的来源节点加以细化后的结果，而所有的阻碍力类模式都是对一个普通的消耗器节点加以细化后的结果</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832012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细化</a:t>
            </a:r>
          </a:p>
          <a:p>
            <a:pPr lvl="1"/>
            <a:r>
              <a:rPr lang="zh-CN" altLang="en-US" dirty="0"/>
              <a:t>回顾下之前阐述过的资源采集游戏</a:t>
            </a:r>
          </a:p>
          <a:p>
            <a:pPr lvl="2"/>
            <a:r>
              <a:rPr lang="zh-CN" altLang="en-US" dirty="0"/>
              <a:t>该游戏应用了一个动态引擎，它有若干种可能的细化方式</a:t>
            </a:r>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5" name="Picture 4">
            <a:extLst>
              <a:ext uri="{FF2B5EF4-FFF2-40B4-BE49-F238E27FC236}">
                <a16:creationId xmlns:a16="http://schemas.microsoft.com/office/drawing/2014/main" id="{6A423B1A-E490-B347-8F8D-2C3C4908E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2" y="2985377"/>
            <a:ext cx="4714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84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细化</a:t>
            </a:r>
          </a:p>
          <a:p>
            <a:pPr lvl="1"/>
            <a:r>
              <a:rPr lang="zh-CN" altLang="en-US" dirty="0"/>
              <a:t>回顾下之前阐述过的资源采集游戏</a:t>
            </a:r>
          </a:p>
          <a:p>
            <a:pPr lvl="2"/>
            <a:r>
              <a:rPr lang="zh-CN" altLang="en-US" dirty="0"/>
              <a:t>将整个模式细化为引擎构建模式，甚至劳力分配模式</a:t>
            </a:r>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7" name="组合 6">
            <a:extLst>
              <a:ext uri="{FF2B5EF4-FFF2-40B4-BE49-F238E27FC236}">
                <a16:creationId xmlns:a16="http://schemas.microsoft.com/office/drawing/2014/main" id="{420A85CA-F828-444B-8D26-AE932227CDB4}"/>
              </a:ext>
            </a:extLst>
          </p:cNvPr>
          <p:cNvGrpSpPr>
            <a:grpSpLocks/>
          </p:cNvGrpSpPr>
          <p:nvPr/>
        </p:nvGrpSpPr>
        <p:grpSpPr bwMode="auto">
          <a:xfrm>
            <a:off x="2423042" y="2976672"/>
            <a:ext cx="7056438" cy="3248025"/>
            <a:chOff x="251520" y="2060848"/>
            <a:chExt cx="9994775" cy="4598987"/>
          </a:xfrm>
        </p:grpSpPr>
        <p:pic>
          <p:nvPicPr>
            <p:cNvPr id="8" name="Picture 4">
              <a:extLst>
                <a:ext uri="{FF2B5EF4-FFF2-40B4-BE49-F238E27FC236}">
                  <a16:creationId xmlns:a16="http://schemas.microsoft.com/office/drawing/2014/main" id="{11DE06EE-5DF4-D948-96DA-9B1423827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060848"/>
              <a:ext cx="436562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AC340644-B3DB-D940-AEB0-18B2F755D6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2060848"/>
              <a:ext cx="5602287"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35780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设计模式</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简化</a:t>
            </a:r>
          </a:p>
          <a:p>
            <a:pPr lvl="1"/>
            <a:r>
              <a:rPr lang="zh-CN" altLang="en-US" dirty="0"/>
              <a:t>将某个模式替换成较简单模式，从而降低游戏复杂度</a:t>
            </a:r>
          </a:p>
          <a:p>
            <a:pPr lvl="1"/>
            <a:r>
              <a:rPr lang="zh-CN" altLang="en-US" dirty="0"/>
              <a:t>使游戏机制更加概括和抽象，同时仍然保留之前机制的动态特性</a:t>
            </a:r>
          </a:p>
          <a:p>
            <a:pPr lvl="1"/>
            <a:r>
              <a:rPr lang="zh-CN" altLang="en-US" dirty="0"/>
              <a:t>许多示意图中都运用了这种简化作用</a:t>
            </a:r>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10" name="文本框 9">
            <a:extLst>
              <a:ext uri="{FF2B5EF4-FFF2-40B4-BE49-F238E27FC236}">
                <a16:creationId xmlns:a16="http://schemas.microsoft.com/office/drawing/2014/main" id="{86ABC331-CAB6-BC48-928E-F75AA6CB3865}"/>
              </a:ext>
            </a:extLst>
          </p:cNvPr>
          <p:cNvSpPr txBox="1"/>
          <p:nvPr/>
        </p:nvSpPr>
        <p:spPr>
          <a:xfrm>
            <a:off x="1582369" y="3000105"/>
            <a:ext cx="184731" cy="369332"/>
          </a:xfrm>
          <a:prstGeom prst="rect">
            <a:avLst/>
          </a:prstGeom>
          <a:noFill/>
        </p:spPr>
        <p:txBody>
          <a:bodyPr wrap="none" rtlCol="0">
            <a:spAutoFit/>
          </a:bodyPr>
          <a:lstStyle/>
          <a:p>
            <a:endParaRPr kumimoji="1" lang="zh-CN" altLang="en-US" dirty="0"/>
          </a:p>
        </p:txBody>
      </p:sp>
      <p:pic>
        <p:nvPicPr>
          <p:cNvPr id="11" name="Picture 2">
            <a:extLst>
              <a:ext uri="{FF2B5EF4-FFF2-40B4-BE49-F238E27FC236}">
                <a16:creationId xmlns:a16="http://schemas.microsoft.com/office/drawing/2014/main" id="{5C255976-66D5-0544-9FC5-8D52898C5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015" y="2970905"/>
            <a:ext cx="4651988" cy="315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480B614-3154-DA4B-A86D-79530F474FE4}"/>
              </a:ext>
            </a:extLst>
          </p:cNvPr>
          <p:cNvSpPr/>
          <p:nvPr/>
        </p:nvSpPr>
        <p:spPr>
          <a:xfrm>
            <a:off x="1250222" y="3577080"/>
            <a:ext cx="5271974" cy="2308324"/>
          </a:xfrm>
          <a:prstGeom prst="rect">
            <a:avLst/>
          </a:prstGeom>
        </p:spPr>
        <p:txBody>
          <a:bodyPr wrap="square">
            <a:spAutoFit/>
          </a:bodyPr>
          <a:lstStyle/>
          <a:p>
            <a:pPr lvl="2"/>
            <a:r>
              <a:rPr lang="en-US" altLang="zh-CN" dirty="0"/>
              <a:t>《Risk》</a:t>
            </a:r>
            <a:r>
              <a:rPr lang="zh-CN" altLang="en-US" dirty="0"/>
              <a:t>中，构建了对手这个消耗器来代替动态阻碍力模式，游戏的多人游戏机制示意图则会使用耗损模式来起到单人机制中动态阻碍力模式的作用，此时可以将耗损模式替换成动态阻碍力模式，从而将其他玩家从机制中完全排除，这样，我们就能从单一玩家的角度来更加专注地构建内部经济机制</a:t>
            </a:r>
            <a:endParaRPr lang="en-US" altLang="zh-CN" dirty="0"/>
          </a:p>
        </p:txBody>
      </p:sp>
    </p:spTree>
    <p:extLst>
      <p:ext uri="{BB962C8B-B14F-4D97-AF65-F5344CB8AC3E}">
        <p14:creationId xmlns:p14="http://schemas.microsoft.com/office/powerpoint/2010/main" val="1144121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大部分经济构建型游戏不是属于建设和经营模拟类，就是属于策略类</a:t>
            </a:r>
          </a:p>
          <a:p>
            <a:pPr lvl="1"/>
            <a:r>
              <a:rPr lang="zh-CN" altLang="en-US" dirty="0"/>
              <a:t>在这些游戏中，玩家需要兴建建筑和其他大型设施</a:t>
            </a:r>
          </a:p>
          <a:p>
            <a:pPr lvl="1"/>
            <a:r>
              <a:rPr lang="zh-CN" altLang="en-US" dirty="0"/>
              <a:t>这些建筑基于其毗邻关系而相互形成了经济上的联系</a:t>
            </a:r>
          </a:p>
          <a:p>
            <a:pPr lvl="1"/>
            <a:r>
              <a:rPr lang="zh-CN" altLang="en-US" dirty="0"/>
              <a:t>它们产生的经济效果取决于玩家的抉择：修建何种建筑，在何处修建、用多少基础设施来连接这些建筑等</a:t>
            </a:r>
          </a:p>
          <a:p>
            <a:pPr lvl="1"/>
            <a:r>
              <a:rPr lang="zh-CN" altLang="en-US" dirty="0"/>
              <a:t>地理环境也会影响到经济</a:t>
            </a:r>
          </a:p>
          <a:p>
            <a:pPr lvl="1"/>
            <a:r>
              <a:rPr lang="zh-CN" altLang="en-US" dirty="0"/>
              <a:t>如何最有效地利用环境，对玩家来说也十分重要</a:t>
            </a:r>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97784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lstStyle/>
          <a:p>
            <a:r>
              <a:rPr lang="zh-CN" altLang="en-US" dirty="0"/>
              <a:t>困难度管理</a:t>
            </a:r>
          </a:p>
        </p:txBody>
      </p:sp>
      <p:sp>
        <p:nvSpPr>
          <p:cNvPr id="3" name="竖排文字占位符 2">
            <a:extLst>
              <a:ext uri="{FF2B5EF4-FFF2-40B4-BE49-F238E27FC236}">
                <a16:creationId xmlns:a16="http://schemas.microsoft.com/office/drawing/2014/main" id="{A0482D54-482D-4819-A50F-29B4A7D69260}"/>
              </a:ext>
            </a:extLst>
          </p:cNvPr>
          <p:cNvSpPr>
            <a:spLocks noGrp="1"/>
          </p:cNvSpPr>
          <p:nvPr>
            <p:ph type="body" orient="vert" idx="1"/>
          </p:nvPr>
        </p:nvSpPr>
        <p:spPr/>
        <p:txBody>
          <a:bodyPr>
            <a:normAutofit/>
          </a:bodyPr>
          <a:lstStyle/>
          <a:p>
            <a:r>
              <a:rPr lang="zh-CN" altLang="en-US" dirty="0"/>
              <a:t>重要概念</a:t>
            </a:r>
            <a:endParaRPr lang="en-US" altLang="zh-CN" dirty="0"/>
          </a:p>
          <a:p>
            <a:pPr lvl="1"/>
            <a:r>
              <a:rPr lang="zh-CN" altLang="en-US" dirty="0"/>
              <a:t>绝对难度</a:t>
            </a:r>
            <a:endParaRPr lang="en-US" altLang="zh-CN" dirty="0"/>
          </a:p>
          <a:p>
            <a:pPr lvl="2"/>
            <a:r>
              <a:rPr lang="zh-CN" altLang="en-US" dirty="0"/>
              <a:t>跟最小情况下相比时要求的固有技能和挑战的压力</a:t>
            </a:r>
            <a:endParaRPr lang="en-US" altLang="zh-CN" dirty="0"/>
          </a:p>
          <a:p>
            <a:pPr lvl="1"/>
            <a:r>
              <a:rPr lang="zh-CN" altLang="en-US" dirty="0"/>
              <a:t>提供的能力</a:t>
            </a:r>
            <a:endParaRPr lang="en-US" altLang="zh-CN" dirty="0"/>
          </a:p>
          <a:p>
            <a:pPr lvl="2"/>
            <a:r>
              <a:rPr lang="zh-CN" altLang="en-US" dirty="0"/>
              <a:t>跟当前情况相适应的玩家力量：化身的生命值和能量值</a:t>
            </a:r>
            <a:endParaRPr lang="en-US" altLang="zh-CN" dirty="0"/>
          </a:p>
          <a:p>
            <a:pPr lvl="1"/>
            <a:r>
              <a:rPr lang="zh-CN" altLang="en-US" dirty="0"/>
              <a:t>相对难度</a:t>
            </a:r>
            <a:endParaRPr lang="en-US" altLang="zh-CN" dirty="0"/>
          </a:p>
          <a:p>
            <a:pPr lvl="2"/>
            <a:r>
              <a:rPr lang="zh-CN" altLang="en-US" dirty="0"/>
              <a:t>和玩家克服挑战的能力相关联的挑战的难度</a:t>
            </a:r>
            <a:endParaRPr lang="en-US" altLang="zh-CN" dirty="0"/>
          </a:p>
          <a:p>
            <a:pPr lvl="1"/>
            <a:r>
              <a:rPr lang="zh-CN" altLang="en-US" dirty="0"/>
              <a:t>游戏内经验</a:t>
            </a:r>
            <a:endParaRPr lang="en-US" altLang="zh-CN" dirty="0"/>
          </a:p>
          <a:p>
            <a:pPr lvl="2"/>
            <a:r>
              <a:rPr lang="zh-CN" altLang="en-US" dirty="0"/>
              <a:t>玩家在游戏内花费在克服类似挑战上的时间</a:t>
            </a:r>
          </a:p>
          <a:p>
            <a:pPr lvl="1"/>
            <a:r>
              <a:rPr lang="zh-CN" altLang="en-US" dirty="0"/>
              <a:t>感知困难度</a:t>
            </a:r>
            <a:endParaRPr lang="en-US" altLang="zh-CN" dirty="0"/>
          </a:p>
          <a:p>
            <a:pPr lvl="2"/>
            <a:r>
              <a:rPr lang="zh-CN" altLang="en-US" dirty="0"/>
              <a:t>玩家实际上感觉到的难度</a:t>
            </a:r>
          </a:p>
          <a:p>
            <a:endParaRPr lang="zh-CN" altLang="en-US" dirty="0">
              <a:solidFill>
                <a:srgbClr val="FF0000"/>
              </a:solidFill>
            </a:endParaRPr>
          </a:p>
          <a:p>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812450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通常经济建设中的目标要么定义得并不明确，要么是长期性的，可以用多种多样的方式来达成</a:t>
            </a:r>
          </a:p>
          <a:p>
            <a:r>
              <a:rPr lang="zh-CN" altLang="en-US" dirty="0"/>
              <a:t>玩家经常会为自己设定目标</a:t>
            </a:r>
          </a:p>
          <a:p>
            <a:r>
              <a:rPr lang="zh-CN" altLang="en-US" dirty="0"/>
              <a:t>对许多玩家来说，建立一个稳定且持续增长的经济就是其奋斗目标</a:t>
            </a:r>
          </a:p>
          <a:p>
            <a:pPr lvl="1"/>
            <a:r>
              <a:rPr lang="zh-CN" altLang="en-US" dirty="0"/>
              <a:t>如果游戏为玩家设定了任务，则这些任务通常都较为单纯</a:t>
            </a:r>
          </a:p>
          <a:p>
            <a:pPr lvl="2"/>
            <a:r>
              <a:rPr lang="zh-CN" altLang="en-US" dirty="0"/>
              <a:t>如要求玩家将经济发展到某个特定阶段</a:t>
            </a:r>
          </a:p>
          <a:p>
            <a:pPr lvl="2"/>
            <a:r>
              <a:rPr lang="zh-CN" altLang="en-US" dirty="0"/>
              <a:t>或要求玩家在某些限制条件下生存下来</a:t>
            </a:r>
          </a:p>
          <a:p>
            <a:r>
              <a:rPr lang="zh-CN" altLang="en-US" dirty="0"/>
              <a:t>这些游戏在初期常常只需生产基本资源，但随后复杂度就会迅速上升</a:t>
            </a:r>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480443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4" name="Picture 6">
            <a:extLst>
              <a:ext uri="{FF2B5EF4-FFF2-40B4-BE49-F238E27FC236}">
                <a16:creationId xmlns:a16="http://schemas.microsoft.com/office/drawing/2014/main" id="{8D783C28-0757-EA4A-BE4B-934204F24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32" y="1638300"/>
            <a:ext cx="6339709" cy="47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941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流程图: 多文档 5">
            <a:extLst>
              <a:ext uri="{FF2B5EF4-FFF2-40B4-BE49-F238E27FC236}">
                <a16:creationId xmlns:a16="http://schemas.microsoft.com/office/drawing/2014/main" id="{A1BC9E3D-8D2E-014B-9188-794DD5BB6B30}"/>
              </a:ext>
            </a:extLst>
          </p:cNvPr>
          <p:cNvSpPr/>
          <p:nvPr/>
        </p:nvSpPr>
        <p:spPr>
          <a:xfrm>
            <a:off x="1285452" y="2865217"/>
            <a:ext cx="3528392" cy="2524625"/>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rPr>
              <a:t>在这个游戏中，玩家要建立一座罗马帝国时期的城市</a:t>
            </a:r>
          </a:p>
          <a:p>
            <a:pPr marL="285750" indent="-285750">
              <a:buFont typeface="Arial" panose="020B0604020202020204" pitchFamily="34" charset="0"/>
              <a:buChar char="•"/>
            </a:pPr>
            <a:r>
              <a:rPr lang="zh-CN" altLang="en-US" sz="1000" dirty="0">
                <a:solidFill>
                  <a:schemeClr val="tx1"/>
                </a:solidFill>
              </a:rPr>
              <a:t>玩家需要修建城市基础设施来解决交通和供水问题</a:t>
            </a:r>
          </a:p>
          <a:p>
            <a:pPr marL="285750" indent="-285750">
              <a:buFont typeface="Arial" panose="020B0604020202020204" pitchFamily="34" charset="0"/>
              <a:buChar char="•"/>
            </a:pPr>
            <a:r>
              <a:rPr lang="zh-CN" altLang="en-US" sz="1000" dirty="0">
                <a:solidFill>
                  <a:schemeClr val="tx1"/>
                </a:solidFill>
              </a:rPr>
              <a:t>修建建筑来生产食物和其他基本资源</a:t>
            </a:r>
          </a:p>
          <a:p>
            <a:pPr marL="285750" indent="-285750">
              <a:buFont typeface="Arial" panose="020B0604020202020204" pitchFamily="34" charset="0"/>
              <a:buChar char="•"/>
            </a:pPr>
            <a:r>
              <a:rPr lang="zh-CN" altLang="en-US" sz="1000" dirty="0">
                <a:solidFill>
                  <a:schemeClr val="tx1"/>
                </a:solidFill>
              </a:rPr>
              <a:t>建造住宅、作坊、市场、仓库来发展城市经济</a:t>
            </a:r>
          </a:p>
          <a:p>
            <a:pPr marL="285750" indent="-285750">
              <a:buFont typeface="Arial" panose="020B0604020202020204" pitchFamily="34" charset="0"/>
              <a:buChar char="•"/>
            </a:pPr>
            <a:r>
              <a:rPr lang="zh-CN" altLang="en-US" sz="1000" dirty="0">
                <a:solidFill>
                  <a:schemeClr val="tx1"/>
                </a:solidFill>
              </a:rPr>
              <a:t>兴建神庙、学校、戏院等设施来满足市民需求</a:t>
            </a:r>
          </a:p>
          <a:p>
            <a:pPr marL="285750" indent="-285750">
              <a:buFont typeface="Arial" panose="020B0604020202020204" pitchFamily="34" charset="0"/>
              <a:buChar char="•"/>
            </a:pPr>
            <a:r>
              <a:rPr lang="zh-CN" altLang="en-US" sz="1000" dirty="0">
                <a:solidFill>
                  <a:schemeClr val="tx1"/>
                </a:solidFill>
              </a:rPr>
              <a:t>必须建造巡警局、城墙和医院来应对各种威胁</a:t>
            </a:r>
          </a:p>
          <a:p>
            <a:pPr marL="285750" indent="-285750">
              <a:buFont typeface="Arial" panose="020B0604020202020204" pitchFamily="34" charset="0"/>
              <a:buChar char="•"/>
            </a:pPr>
            <a:r>
              <a:rPr lang="zh-CN" altLang="en-US" sz="1000" dirty="0">
                <a:solidFill>
                  <a:schemeClr val="tx1"/>
                </a:solidFill>
              </a:rPr>
              <a:t>必须训练士兵以保护城市免遭野蛮人的侵略</a:t>
            </a:r>
          </a:p>
          <a:p>
            <a:pPr algn="ctr"/>
            <a:endParaRPr lang="zh-CN" altLang="en-US" dirty="0"/>
          </a:p>
        </p:txBody>
      </p:sp>
      <p:sp>
        <p:nvSpPr>
          <p:cNvPr id="7" name="流程图: 多文档 8">
            <a:extLst>
              <a:ext uri="{FF2B5EF4-FFF2-40B4-BE49-F238E27FC236}">
                <a16:creationId xmlns:a16="http://schemas.microsoft.com/office/drawing/2014/main" id="{D3ED200B-50E6-E04D-A2D0-A40D1D2FDF6D}"/>
              </a:ext>
            </a:extLst>
          </p:cNvPr>
          <p:cNvSpPr/>
          <p:nvPr/>
        </p:nvSpPr>
        <p:spPr>
          <a:xfrm>
            <a:off x="5933322" y="1152245"/>
            <a:ext cx="3528392" cy="1728193"/>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rPr>
              <a:t>玩家城市的经济受到多种资源的支配</a:t>
            </a:r>
          </a:p>
          <a:p>
            <a:pPr marL="171450" indent="-171450">
              <a:buFont typeface="Arial" panose="020B0604020202020204" pitchFamily="34" charset="0"/>
              <a:buChar char="•"/>
            </a:pPr>
            <a:r>
              <a:rPr lang="zh-CN" altLang="en-US" sz="1000" dirty="0">
                <a:solidFill>
                  <a:schemeClr val="tx1"/>
                </a:solidFill>
              </a:rPr>
              <a:t>农场生产小麦、水果或橄榄，粘土坑则生产粘土</a:t>
            </a:r>
          </a:p>
          <a:p>
            <a:pPr marL="171450" indent="-171450">
              <a:buFont typeface="Arial" panose="020B0604020202020204" pitchFamily="34" charset="0"/>
              <a:buChar char="•"/>
            </a:pPr>
            <a:r>
              <a:rPr lang="zh-CN" altLang="en-US" sz="1000" dirty="0">
                <a:solidFill>
                  <a:schemeClr val="tx1"/>
                </a:solidFill>
              </a:rPr>
              <a:t>一些作坊可将粘土转化为陶器，另一些作坊可将橄榄转化为油，或将金属转化为武器</a:t>
            </a:r>
          </a:p>
          <a:p>
            <a:pPr marL="171450" indent="-171450">
              <a:buFont typeface="Arial" panose="020B0604020202020204" pitchFamily="34" charset="0"/>
              <a:buChar char="•"/>
            </a:pPr>
            <a:r>
              <a:rPr lang="zh-CN" altLang="en-US" sz="1000" dirty="0">
                <a:solidFill>
                  <a:schemeClr val="tx1"/>
                </a:solidFill>
              </a:rPr>
              <a:t>玩家在城市中建造的住宅需要各种食物的持续供应</a:t>
            </a:r>
          </a:p>
          <a:p>
            <a:pPr algn="ctr"/>
            <a:endParaRPr lang="zh-CN" altLang="en-US" dirty="0"/>
          </a:p>
        </p:txBody>
      </p:sp>
      <p:sp>
        <p:nvSpPr>
          <p:cNvPr id="8" name="流程图: 多文档 9">
            <a:extLst>
              <a:ext uri="{FF2B5EF4-FFF2-40B4-BE49-F238E27FC236}">
                <a16:creationId xmlns:a16="http://schemas.microsoft.com/office/drawing/2014/main" id="{28C85E39-DCB2-F345-859C-2234C50AD002}"/>
              </a:ext>
            </a:extLst>
          </p:cNvPr>
          <p:cNvSpPr/>
          <p:nvPr/>
        </p:nvSpPr>
        <p:spPr>
          <a:xfrm>
            <a:off x="5933322" y="3564273"/>
            <a:ext cx="3528392" cy="2846582"/>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rPr>
              <a:t>玩家为这些住宅提供的供养越好，住宅里的居民就越富裕。这有两个好处</a:t>
            </a:r>
          </a:p>
          <a:p>
            <a:pPr marL="171450" indent="-171450">
              <a:buFont typeface="Arial" panose="020B0604020202020204" pitchFamily="34" charset="0"/>
              <a:buChar char="•"/>
            </a:pPr>
            <a:r>
              <a:rPr lang="zh-CN" altLang="en-US" sz="1000" dirty="0">
                <a:solidFill>
                  <a:schemeClr val="tx1"/>
                </a:solidFill>
              </a:rPr>
              <a:t>富有的住宅可以容纳更多人口，还能提供更多劳工来经营农场和作坊</a:t>
            </a:r>
          </a:p>
          <a:p>
            <a:pPr marL="171450" indent="-171450">
              <a:buFont typeface="Arial" panose="020B0604020202020204" pitchFamily="34" charset="0"/>
              <a:buChar char="•"/>
            </a:pPr>
            <a:r>
              <a:rPr lang="zh-CN" altLang="en-US" sz="1000" dirty="0">
                <a:solidFill>
                  <a:schemeClr val="tx1"/>
                </a:solidFill>
              </a:rPr>
              <a:t>富有的居民会缴纳更多税金，使玩家能修建更多农场、作坊和住宅，能维持巡警局开销以及减少火灾和犯罪，还能发展军力来保护城市免遭侵略</a:t>
            </a:r>
          </a:p>
          <a:p>
            <a:r>
              <a:rPr lang="zh-CN" altLang="en-US" sz="1000" dirty="0">
                <a:solidFill>
                  <a:schemeClr val="tx1"/>
                </a:solidFill>
              </a:rPr>
              <a:t>玩家还需要修建谷仓、市场和仓库来有效分配各种资源，以满足城市的发展需要</a:t>
            </a:r>
            <a:endParaRPr lang="zh-CN" altLang="en-US" dirty="0"/>
          </a:p>
        </p:txBody>
      </p:sp>
    </p:spTree>
    <p:extLst>
      <p:ext uri="{BB962C8B-B14F-4D97-AF65-F5344CB8AC3E}">
        <p14:creationId xmlns:p14="http://schemas.microsoft.com/office/powerpoint/2010/main" val="1226497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0" name="Picture 2">
            <a:extLst>
              <a:ext uri="{FF2B5EF4-FFF2-40B4-BE49-F238E27FC236}">
                <a16:creationId xmlns:a16="http://schemas.microsoft.com/office/drawing/2014/main" id="{68FC97CE-B462-6C44-A6E0-F8DD57C04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744" y="1221502"/>
            <a:ext cx="5879853" cy="498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2F22C01-1E89-A84A-B62D-53677A04AEEA}"/>
              </a:ext>
            </a:extLst>
          </p:cNvPr>
          <p:cNvSpPr/>
          <p:nvPr/>
        </p:nvSpPr>
        <p:spPr>
          <a:xfrm>
            <a:off x="1459595" y="3027123"/>
            <a:ext cx="3665743" cy="2031325"/>
          </a:xfrm>
          <a:prstGeom prst="rect">
            <a:avLst/>
          </a:prstGeom>
        </p:spPr>
        <p:txBody>
          <a:bodyPr wrap="square">
            <a:spAutoFit/>
          </a:bodyPr>
          <a:lstStyle/>
          <a:p>
            <a:r>
              <a:rPr lang="zh-CN" altLang="en-US" dirty="0"/>
              <a:t>右图表现了游戏中部分元素之间的基本经济关系。住宅对商品的消费激发了财富生产。更多的财富则对劳工数量的增长和税收的增加 产生了正面效应。同时，财富的迅速消耗使住宅对高质量商品的需求日益提高</a:t>
            </a:r>
          </a:p>
        </p:txBody>
      </p:sp>
    </p:spTree>
    <p:extLst>
      <p:ext uri="{BB962C8B-B14F-4D97-AF65-F5344CB8AC3E}">
        <p14:creationId xmlns:p14="http://schemas.microsoft.com/office/powerpoint/2010/main" val="3122890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 name="矩形 6">
            <a:extLst>
              <a:ext uri="{FF2B5EF4-FFF2-40B4-BE49-F238E27FC236}">
                <a16:creationId xmlns:a16="http://schemas.microsoft.com/office/drawing/2014/main" id="{4F22F0B2-6390-284B-AAAA-85F72439668B}"/>
              </a:ext>
            </a:extLst>
          </p:cNvPr>
          <p:cNvSpPr/>
          <p:nvPr/>
        </p:nvSpPr>
        <p:spPr>
          <a:xfrm>
            <a:off x="3356658" y="2099962"/>
            <a:ext cx="7616142" cy="923330"/>
          </a:xfrm>
          <a:prstGeom prst="rect">
            <a:avLst/>
          </a:prstGeom>
        </p:spPr>
        <p:txBody>
          <a:bodyPr wrap="square">
            <a:spAutoFit/>
          </a:bodyPr>
          <a:lstStyle/>
          <a:p>
            <a:r>
              <a:rPr lang="zh-CN" altLang="en-US" dirty="0"/>
              <a:t>为了构建一个高效的经济，玩家需要留意游戏中的反馈循环，这种反馈循环存在于住宅、生产活动以及资源分配活动之间。玩家在进行投资活动时必须保证城市能够产出足够的金钱，以维持发展并支付工资和维护费用</a:t>
            </a:r>
          </a:p>
        </p:txBody>
      </p:sp>
      <p:pic>
        <p:nvPicPr>
          <p:cNvPr id="8" name="Picture 5">
            <a:extLst>
              <a:ext uri="{FF2B5EF4-FFF2-40B4-BE49-F238E27FC236}">
                <a16:creationId xmlns:a16="http://schemas.microsoft.com/office/drawing/2014/main" id="{38C7DD92-3D40-674A-B015-556492427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339" y="3023292"/>
            <a:ext cx="47783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908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9" name="矩形 8">
            <a:extLst>
              <a:ext uri="{FF2B5EF4-FFF2-40B4-BE49-F238E27FC236}">
                <a16:creationId xmlns:a16="http://schemas.microsoft.com/office/drawing/2014/main" id="{2BF11CF2-C686-EB40-9A92-5C5124453507}"/>
              </a:ext>
            </a:extLst>
          </p:cNvPr>
          <p:cNvSpPr/>
          <p:nvPr/>
        </p:nvSpPr>
        <p:spPr>
          <a:xfrm>
            <a:off x="2639579" y="2372029"/>
            <a:ext cx="7376864" cy="3970318"/>
          </a:xfrm>
          <a:prstGeom prst="rect">
            <a:avLst/>
          </a:prstGeom>
        </p:spPr>
        <p:txBody>
          <a:bodyPr wrap="square">
            <a:spAutoFit/>
          </a:bodyPr>
          <a:lstStyle/>
          <a:p>
            <a:r>
              <a:rPr lang="zh-CN" altLang="en-US" dirty="0"/>
              <a:t>游戏中的建设经济活动有以下四个主要障碍</a:t>
            </a:r>
          </a:p>
          <a:p>
            <a:pPr marL="285750" indent="-285750">
              <a:buFont typeface="Arial" panose="020B0604020202020204" pitchFamily="34" charset="0"/>
              <a:buChar char="•"/>
            </a:pPr>
            <a:r>
              <a:rPr lang="zh-CN" altLang="en-US" dirty="0"/>
              <a:t>地理环境对玩家造成了限制。它决定了玩家可以利用的土地数量，以及某些建筑必须建造在什么地点。而在特定地图上，某些资源根本就不存在。</a:t>
            </a:r>
            <a:endParaRPr lang="en-US" altLang="zh-CN" dirty="0"/>
          </a:p>
          <a:p>
            <a:pPr marL="285750" indent="-285750">
              <a:buFont typeface="Arial" panose="020B0604020202020204" pitchFamily="34" charset="0"/>
              <a:buChar char="•"/>
            </a:pPr>
            <a:r>
              <a:rPr lang="zh-CN" altLang="en-US" dirty="0"/>
              <a:t>游戏开始时，玩家的资金是有限的。游戏经济对变化的反应速度较慢，导致经济趋势的好坏难以预测。</a:t>
            </a:r>
            <a:endParaRPr lang="en-US" altLang="zh-CN" dirty="0"/>
          </a:p>
          <a:p>
            <a:pPr marL="285750" indent="-285750">
              <a:buFont typeface="Arial" panose="020B0604020202020204" pitchFamily="34" charset="0"/>
              <a:buChar char="•"/>
            </a:pPr>
            <a:r>
              <a:rPr lang="zh-CN" altLang="en-US" dirty="0"/>
              <a:t>野蛮人会对玩家发动侵袭，因而玩家在发展城市的同时还必须加强防御。这种侵袭威胁时周期性的，而且会随时间逐渐增强。玩家必须提前做好防御准备，并小心翼翼地在短期任务和长期任务之间寻求平衡。</a:t>
            </a:r>
            <a:endParaRPr lang="en-US" altLang="zh-CN" dirty="0"/>
          </a:p>
          <a:p>
            <a:pPr marL="285750" indent="-285750">
              <a:buFont typeface="Arial" panose="020B0604020202020204" pitchFamily="34" charset="0"/>
              <a:buChar char="•"/>
            </a:pPr>
            <a:r>
              <a:rPr lang="zh-CN" altLang="en-US" dirty="0"/>
              <a:t>某些任务要求玩家大量生产某种商品以取悦皇帝，这使得玩家必须依靠与其他城市的交易来获取重要资源。在这种经济下，商品在循环时会周期性地发生数量的突然改变。这种突变可对经济平衡造成巨大破坏。城市越富裕，维持这种富裕的平衡就越精细和脆弱</a:t>
            </a:r>
          </a:p>
          <a:p>
            <a:endParaRPr lang="zh-CN" altLang="en-US" dirty="0"/>
          </a:p>
        </p:txBody>
      </p:sp>
    </p:spTree>
    <p:extLst>
      <p:ext uri="{BB962C8B-B14F-4D97-AF65-F5344CB8AC3E}">
        <p14:creationId xmlns:p14="http://schemas.microsoft.com/office/powerpoint/2010/main" val="4125069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6396A613-9997-2244-98FC-475D6E949F93}"/>
              </a:ext>
            </a:extLst>
          </p:cNvPr>
          <p:cNvSpPr/>
          <p:nvPr/>
        </p:nvSpPr>
        <p:spPr>
          <a:xfrm>
            <a:off x="954403" y="2728257"/>
            <a:ext cx="5352441" cy="3139321"/>
          </a:xfrm>
          <a:prstGeom prst="rect">
            <a:avLst/>
          </a:prstGeom>
        </p:spPr>
        <p:txBody>
          <a:bodyPr wrap="square">
            <a:spAutoFit/>
          </a:bodyPr>
          <a:lstStyle/>
          <a:p>
            <a:r>
              <a:rPr lang="zh-CN" altLang="en-US" dirty="0"/>
              <a:t>让负反馈变得缓慢和持久</a:t>
            </a:r>
            <a:endParaRPr lang="en-US" altLang="zh-CN" dirty="0"/>
          </a:p>
          <a:p>
            <a:pPr marL="285750" indent="-285750">
              <a:buFont typeface="Arial" panose="020B0604020202020204" pitchFamily="34" charset="0"/>
              <a:buChar char="•"/>
            </a:pPr>
            <a:r>
              <a:rPr lang="zh-CN" altLang="en-US" sz="1600" dirty="0"/>
              <a:t>上方曲线图中的黑色线条显示的是</a:t>
            </a:r>
            <a:r>
              <a:rPr lang="en-US" altLang="zh-CN" sz="1600" dirty="0"/>
              <a:t>Input</a:t>
            </a:r>
            <a:r>
              <a:rPr lang="zh-CN" altLang="en-US" sz="1600" dirty="0"/>
              <a:t>寄存器的值，当用户点击寄存器时，这个值就发生改变</a:t>
            </a:r>
            <a:endParaRPr lang="en-US" altLang="zh-CN" sz="1600" dirty="0"/>
          </a:p>
          <a:p>
            <a:pPr marL="285750" indent="-285750">
              <a:buFont typeface="Arial" panose="020B0604020202020204" pitchFamily="34" charset="0"/>
              <a:buChar char="•"/>
            </a:pPr>
            <a:r>
              <a:rPr lang="zh-CN" altLang="en-US" sz="1600" dirty="0"/>
              <a:t>下方红色示意图中的负反馈运行得非常快，产生了一个稳定的经济，因此曲线图中的红色线条也迅速随着用户的输入值而发生改变</a:t>
            </a:r>
            <a:endParaRPr lang="en-US" altLang="zh-CN" sz="1600" dirty="0"/>
          </a:p>
          <a:p>
            <a:pPr marL="285750" indent="-285750">
              <a:buFont typeface="Arial" panose="020B0604020202020204" pitchFamily="34" charset="0"/>
              <a:buChar char="•"/>
            </a:pPr>
            <a:r>
              <a:rPr lang="zh-CN" altLang="en-US" sz="1600" dirty="0"/>
              <a:t>蓝色示意图中的负反馈也同样强大，但它产生的效果则被延迟了，导致用户改变输入值时蓝色曲线的变化模式较难预测</a:t>
            </a:r>
            <a:endParaRPr lang="en-US" altLang="zh-CN" sz="1600" dirty="0"/>
          </a:p>
          <a:p>
            <a:pPr marL="285750" indent="-285750">
              <a:buFont typeface="Arial" panose="020B0604020202020204" pitchFamily="34" charset="0"/>
              <a:buChar char="•"/>
            </a:pPr>
            <a:r>
              <a:rPr lang="zh-CN" altLang="en-US" sz="1600" dirty="0"/>
              <a:t>紫色示意图的持久效果更强，所形成的曲线更难预测</a:t>
            </a:r>
          </a:p>
          <a:p>
            <a:endParaRPr lang="zh-CN" altLang="en-US" dirty="0"/>
          </a:p>
          <a:p>
            <a:pPr marL="285750" indent="-285750">
              <a:buFont typeface="Arial" panose="020B0604020202020204" pitchFamily="34" charset="0"/>
              <a:buChar char="•"/>
            </a:pPr>
            <a:endParaRPr lang="zh-CN" altLang="en-US" dirty="0"/>
          </a:p>
        </p:txBody>
      </p:sp>
      <p:pic>
        <p:nvPicPr>
          <p:cNvPr id="7" name="Picture 2">
            <a:extLst>
              <a:ext uri="{FF2B5EF4-FFF2-40B4-BE49-F238E27FC236}">
                <a16:creationId xmlns:a16="http://schemas.microsoft.com/office/drawing/2014/main" id="{13F81009-75A8-6247-8DDA-E99D7A336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844" y="2366695"/>
            <a:ext cx="5251324" cy="350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57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8" name="矩形 7">
            <a:extLst>
              <a:ext uri="{FF2B5EF4-FFF2-40B4-BE49-F238E27FC236}">
                <a16:creationId xmlns:a16="http://schemas.microsoft.com/office/drawing/2014/main" id="{34CB387F-30E5-234E-8AB0-E7396906CEB5}"/>
              </a:ext>
            </a:extLst>
          </p:cNvPr>
          <p:cNvSpPr/>
          <p:nvPr/>
        </p:nvSpPr>
        <p:spPr>
          <a:xfrm>
            <a:off x="2164282" y="2388283"/>
            <a:ext cx="7376864" cy="1200329"/>
          </a:xfrm>
          <a:prstGeom prst="rect">
            <a:avLst/>
          </a:prstGeom>
        </p:spPr>
        <p:txBody>
          <a:bodyPr wrap="square">
            <a:spAutoFit/>
          </a:bodyPr>
          <a:lstStyle/>
          <a:p>
            <a:r>
              <a:rPr lang="zh-CN" altLang="en-US" dirty="0"/>
              <a:t>经济构件：住宅</a:t>
            </a:r>
            <a:endParaRPr lang="en-US" altLang="zh-CN" dirty="0"/>
          </a:p>
          <a:p>
            <a:pPr marL="285750" indent="-285750">
              <a:buFont typeface="Arial" panose="020B0604020202020204" pitchFamily="34" charset="0"/>
              <a:buChar char="•"/>
            </a:pPr>
            <a:r>
              <a:rPr kumimoji="1" lang="zh-CN" altLang="en-US" dirty="0"/>
              <a:t>物资从外界输入，形成一个财富池，这个池消耗掉物资，并提高金钱和劳工的生产率</a:t>
            </a:r>
          </a:p>
          <a:p>
            <a:endParaRPr lang="zh-CN" altLang="en-US" dirty="0"/>
          </a:p>
        </p:txBody>
      </p:sp>
      <p:pic>
        <p:nvPicPr>
          <p:cNvPr id="9" name="Picture 4">
            <a:extLst>
              <a:ext uri="{FF2B5EF4-FFF2-40B4-BE49-F238E27FC236}">
                <a16:creationId xmlns:a16="http://schemas.microsoft.com/office/drawing/2014/main" id="{195B4733-8FD8-6149-9669-80233B82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798" y="3735062"/>
            <a:ext cx="601503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4770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89389DCD-EF0C-1E48-A476-9E0F80ED9896}"/>
              </a:ext>
            </a:extLst>
          </p:cNvPr>
          <p:cNvSpPr/>
          <p:nvPr/>
        </p:nvSpPr>
        <p:spPr>
          <a:xfrm>
            <a:off x="2407568" y="2656238"/>
            <a:ext cx="7376864" cy="923330"/>
          </a:xfrm>
          <a:prstGeom prst="rect">
            <a:avLst/>
          </a:prstGeom>
        </p:spPr>
        <p:txBody>
          <a:bodyPr wrap="square">
            <a:spAutoFit/>
          </a:bodyPr>
          <a:lstStyle/>
          <a:p>
            <a:r>
              <a:rPr lang="zh-CN" altLang="en-US" dirty="0"/>
              <a:t>经济构件：农场</a:t>
            </a:r>
            <a:endParaRPr lang="en-US" altLang="zh-CN" dirty="0"/>
          </a:p>
          <a:p>
            <a:pPr marL="285750" indent="-285750">
              <a:buFont typeface="Arial" panose="020B0604020202020204" pitchFamily="34" charset="0"/>
              <a:buChar char="•"/>
            </a:pPr>
            <a:r>
              <a:rPr lang="zh-CN" altLang="en-US" dirty="0"/>
              <a:t>劳工资源进入农场，并被延迟一段时间。系统根据延迟器中的劳工数量，按一定比例来决定橄榄来源的生产率</a:t>
            </a:r>
          </a:p>
        </p:txBody>
      </p:sp>
      <p:pic>
        <p:nvPicPr>
          <p:cNvPr id="7" name="Picture 4">
            <a:extLst>
              <a:ext uri="{FF2B5EF4-FFF2-40B4-BE49-F238E27FC236}">
                <a16:creationId xmlns:a16="http://schemas.microsoft.com/office/drawing/2014/main" id="{71FFA42F-9D91-E940-B51F-81B87B869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084" y="3961378"/>
            <a:ext cx="6032500"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0471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4C20-98EE-4E53-8698-1F3AD5CE843B}"/>
              </a:ext>
            </a:extLst>
          </p:cNvPr>
          <p:cNvSpPr>
            <a:spLocks noGrp="1"/>
          </p:cNvSpPr>
          <p:nvPr>
            <p:ph type="title"/>
          </p:nvPr>
        </p:nvSpPr>
        <p:spPr/>
        <p:txBody>
          <a:bodyPr>
            <a:normAutofit/>
          </a:bodyPr>
          <a:lstStyle/>
          <a:p>
            <a:r>
              <a:rPr lang="zh-CN" altLang="en-US" dirty="0"/>
              <a:t>构建游戏经济</a:t>
            </a:r>
          </a:p>
        </p:txBody>
      </p:sp>
      <p:sp>
        <p:nvSpPr>
          <p:cNvPr id="24" name="竖排文字占位符 2">
            <a:extLst>
              <a:ext uri="{FF2B5EF4-FFF2-40B4-BE49-F238E27FC236}">
                <a16:creationId xmlns:a16="http://schemas.microsoft.com/office/drawing/2014/main" id="{B0B64393-F6FF-0340-A08B-38D4B8624FAE}"/>
              </a:ext>
            </a:extLst>
          </p:cNvPr>
          <p:cNvSpPr>
            <a:spLocks noGrp="1"/>
          </p:cNvSpPr>
          <p:nvPr>
            <p:ph type="body" orient="vert" idx="1"/>
          </p:nvPr>
        </p:nvSpPr>
        <p:spPr>
          <a:xfrm>
            <a:off x="954403" y="1638300"/>
            <a:ext cx="10515600" cy="4429690"/>
          </a:xfrm>
        </p:spPr>
        <p:txBody>
          <a:bodyPr>
            <a:normAutofit/>
          </a:bodyPr>
          <a:lstStyle/>
          <a:p>
            <a:r>
              <a:rPr lang="zh-CN" altLang="en-US" dirty="0"/>
              <a:t>剖析</a:t>
            </a:r>
            <a:r>
              <a:rPr lang="en-US" altLang="zh-CN" dirty="0"/>
              <a:t>《</a:t>
            </a:r>
            <a:r>
              <a:rPr lang="zh-CN" altLang="en-US" dirty="0"/>
              <a:t>凯撒大帝</a:t>
            </a:r>
            <a:r>
              <a:rPr lang="en" altLang="zh-CN" dirty="0"/>
              <a:t>III》</a:t>
            </a:r>
          </a:p>
          <a:p>
            <a:endParaRPr lang="en" altLang="zh-CN" dirty="0"/>
          </a:p>
          <a:p>
            <a:endParaRPr lang="zh-CN" altLang="en-US" dirty="0"/>
          </a:p>
          <a:p>
            <a:pPr lvl="1"/>
            <a:endParaRPr lang="zh-CN" altLang="en-US" dirty="0"/>
          </a:p>
          <a:p>
            <a:endParaRPr lang="zh-CN" altLang="en-US" dirty="0"/>
          </a:p>
          <a:p>
            <a:endParaRPr lang="zh-CN" altLang="en-US" dirty="0"/>
          </a:p>
          <a:p>
            <a:endParaRPr lang="zh-CN" altLang="en-US" dirty="0"/>
          </a:p>
          <a:p>
            <a:pPr lvl="2"/>
            <a:endParaRPr lang="zh-CN" altLang="en-US" dirty="0"/>
          </a:p>
          <a:p>
            <a:pPr lvl="1"/>
            <a:endParaRPr lang="zh-CN" altLang="en-US" dirty="0"/>
          </a:p>
          <a:p>
            <a:pPr lvl="1"/>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lvl="1"/>
            <a:endParaRPr lang="zh-CN" altLang="en-US" dirty="0"/>
          </a:p>
          <a:p>
            <a:endParaRPr lang="zh-CN" altLang="en-US" dirty="0"/>
          </a:p>
          <a:p>
            <a:endParaRPr lang="zh-CN" altLang="en-US" dirty="0"/>
          </a:p>
          <a:p>
            <a:endParaRPr lang="zh-CN" altLang="en-US" dirty="0"/>
          </a:p>
          <a:p>
            <a:pPr lvl="1"/>
            <a:endParaRPr lang="zh-CN" altLang="en-US" dirty="0"/>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矩形 5">
            <a:extLst>
              <a:ext uri="{FF2B5EF4-FFF2-40B4-BE49-F238E27FC236}">
                <a16:creationId xmlns:a16="http://schemas.microsoft.com/office/drawing/2014/main" id="{AB4AB202-69B4-0A4F-88C7-069777853885}"/>
              </a:ext>
            </a:extLst>
          </p:cNvPr>
          <p:cNvSpPr/>
          <p:nvPr/>
        </p:nvSpPr>
        <p:spPr>
          <a:xfrm>
            <a:off x="2928210" y="2573477"/>
            <a:ext cx="7376864" cy="646331"/>
          </a:xfrm>
          <a:prstGeom prst="rect">
            <a:avLst/>
          </a:prstGeom>
        </p:spPr>
        <p:txBody>
          <a:bodyPr wrap="square">
            <a:spAutoFit/>
          </a:bodyPr>
          <a:lstStyle/>
          <a:p>
            <a:r>
              <a:rPr lang="zh-CN" altLang="en-US" dirty="0"/>
              <a:t>经济构件：作坊</a:t>
            </a:r>
            <a:endParaRPr lang="en-US" altLang="zh-CN" dirty="0"/>
          </a:p>
          <a:p>
            <a:pPr marL="285750" indent="-285750">
              <a:buFont typeface="Arial" panose="020B0604020202020204" pitchFamily="34" charset="0"/>
              <a:buChar char="•"/>
            </a:pPr>
            <a:r>
              <a:rPr lang="zh-CN" altLang="en-US" dirty="0"/>
              <a:t>使用劳工来生产物资及收集生产所需资源</a:t>
            </a:r>
          </a:p>
        </p:txBody>
      </p:sp>
      <p:pic>
        <p:nvPicPr>
          <p:cNvPr id="7" name="Picture 4">
            <a:extLst>
              <a:ext uri="{FF2B5EF4-FFF2-40B4-BE49-F238E27FC236}">
                <a16:creationId xmlns:a16="http://schemas.microsoft.com/office/drawing/2014/main" id="{9E05E2B3-0E4B-BD46-ACEC-A0D7E26AA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718" y="3674915"/>
            <a:ext cx="5953125"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2009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5155</Words>
  <Application>Microsoft Office PowerPoint</Application>
  <PresentationFormat>宽屏</PresentationFormat>
  <Paragraphs>2884</Paragraphs>
  <Slides>108</Slides>
  <Notes>80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108</vt:i4>
      </vt:variant>
    </vt:vector>
  </HeadingPairs>
  <TitlesOfParts>
    <vt:vector size="117" baseType="lpstr">
      <vt:lpstr>等线</vt:lpstr>
      <vt:lpstr>等线 Light</vt:lpstr>
      <vt:lpstr>黑体</vt:lpstr>
      <vt:lpstr>庞门正道粗书体</vt:lpstr>
      <vt:lpstr>宋体</vt:lpstr>
      <vt:lpstr>微软雅黑</vt:lpstr>
      <vt:lpstr>演示夏行楷</vt:lpstr>
      <vt:lpstr>Arial</vt:lpstr>
      <vt:lpstr>Office 主题​​</vt:lpstr>
      <vt:lpstr>PowerPoint 演示文稿</vt:lpstr>
      <vt:lpstr>PowerPoint 演示文稿</vt:lpstr>
      <vt:lpstr>PowerPoint 演示文稿</vt:lpstr>
      <vt:lpstr>PowerPoint 演示文稿</vt:lpstr>
      <vt:lpstr>什么是平衡的游戏</vt:lpstr>
      <vt:lpstr>游戏平衡的策略</vt:lpstr>
      <vt:lpstr>困难度管理</vt:lpstr>
      <vt:lpstr>困难度管理</vt:lpstr>
      <vt:lpstr>困难度管理</vt:lpstr>
      <vt:lpstr>困难度管理</vt:lpstr>
      <vt:lpstr>困难度管理</vt:lpstr>
      <vt:lpstr>困难度管理</vt:lpstr>
      <vt:lpstr>理解正反馈</vt:lpstr>
      <vt:lpstr>理解正反馈</vt:lpstr>
      <vt:lpstr>理解正反馈</vt:lpstr>
      <vt:lpstr>理解正反馈</vt:lpstr>
      <vt:lpstr>理解正反馈</vt:lpstr>
      <vt:lpstr>理解正反馈</vt:lpstr>
      <vt:lpstr>理解正反馈</vt:lpstr>
      <vt:lpstr>理解正反馈</vt:lpstr>
      <vt:lpstr>理解正反馈</vt:lpstr>
      <vt:lpstr>PowerPoint 演示文稿</vt:lpstr>
      <vt:lpstr>什么是用户体验</vt:lpstr>
      <vt:lpstr>一般性原理</vt:lpstr>
      <vt:lpstr>一般性原理</vt:lpstr>
      <vt:lpstr>管理复杂度</vt:lpstr>
      <vt:lpstr>管理复杂度</vt:lpstr>
      <vt:lpstr>交互模型</vt:lpstr>
      <vt:lpstr>PowerPoint 演示文稿</vt:lpstr>
      <vt:lpstr>什么是关卡设计</vt:lpstr>
      <vt:lpstr>关键设计原理</vt:lpstr>
      <vt:lpstr>关键设计原理</vt:lpstr>
      <vt:lpstr>布局</vt:lpstr>
      <vt:lpstr>布局</vt:lpstr>
      <vt:lpstr>PowerPoint 演示文稿</vt:lpstr>
      <vt:lpstr>背景</vt:lpstr>
      <vt:lpstr>理论依据</vt:lpstr>
      <vt:lpstr>框架</vt:lpstr>
      <vt:lpstr>界面</vt:lpstr>
      <vt:lpstr>基本元件</vt:lpstr>
      <vt:lpstr>基本元件</vt:lpstr>
      <vt:lpstr>基本元件</vt:lpstr>
      <vt:lpstr>基本元件</vt:lpstr>
      <vt:lpstr>基本元件</vt:lpstr>
      <vt:lpstr>基本元件</vt:lpstr>
      <vt:lpstr>基本元件</vt:lpstr>
      <vt:lpstr>基本元件</vt:lpstr>
      <vt:lpstr>基本元件</vt:lpstr>
      <vt:lpstr>基本元件</vt:lpstr>
      <vt:lpstr>基本元件</vt:lpstr>
      <vt:lpstr>基本元件</vt:lpstr>
      <vt:lpstr>反馈结构</vt:lpstr>
      <vt:lpstr>反馈结构</vt:lpstr>
      <vt:lpstr>常见机制</vt:lpstr>
      <vt:lpstr>常见机制</vt:lpstr>
      <vt:lpstr>常见机制</vt:lpstr>
      <vt:lpstr>常见机制</vt:lpstr>
      <vt:lpstr>常见机制</vt:lpstr>
      <vt:lpstr>常见机制</vt:lpstr>
      <vt:lpstr>常见机制</vt:lpstr>
      <vt:lpstr>常见机制</vt:lpstr>
      <vt:lpstr>模拟</vt:lpstr>
      <vt:lpstr>案例</vt:lpstr>
      <vt:lpstr>案例</vt:lpstr>
      <vt:lpstr>PowerPoint 演示文稿</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设计模式</vt:lpstr>
      <vt:lpstr>构建游戏经济</vt:lpstr>
      <vt:lpstr>构建游戏经济</vt:lpstr>
      <vt:lpstr>构建游戏经济</vt:lpstr>
      <vt:lpstr>构建游戏经济</vt:lpstr>
      <vt:lpstr>构建游戏经济</vt:lpstr>
      <vt:lpstr>构建游戏经济</vt:lpstr>
      <vt:lpstr>构建游戏经济</vt:lpstr>
      <vt:lpstr>构建游戏经济</vt:lpstr>
      <vt:lpstr>构建游戏经济</vt:lpstr>
      <vt:lpstr>构建游戏经济</vt:lpstr>
      <vt:lpstr>构建游戏经济</vt:lpstr>
      <vt:lpstr>构建游戏经济</vt:lpstr>
      <vt:lpstr>构建游戏经济</vt:lpstr>
      <vt:lpstr>课后习题</vt:lpstr>
      <vt:lpstr>课后习题</vt:lpstr>
      <vt:lpstr>课后习题</vt:lpstr>
      <vt:lpstr>课后习题</vt:lpstr>
      <vt:lpstr>课后习题</vt:lpstr>
      <vt:lpstr>课后习题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xi feng</cp:lastModifiedBy>
  <cp:revision>234</cp:revision>
  <dcterms:created xsi:type="dcterms:W3CDTF">2024-04-09T02:53:35Z</dcterms:created>
  <dcterms:modified xsi:type="dcterms:W3CDTF">2024-07-01T03:34:56Z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2E88985488C17FBA44AD1466C1257B8D_42</vt:lpwstr>
  </property>
  <property fmtid="{D5CDD505-2E9C-101B-9397-08002B2CF9AE}" pid="3" name="KSOProductBuildVer">
    <vt:lpwstr>2052-5.5.1.7991</vt:lpwstr>
  </property>
</Properties>
</file>